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DM Sans Medium"/>
      <p:regular r:id="rId53"/>
      <p:bold r:id="rId54"/>
      <p:italic r:id="rId55"/>
      <p:boldItalic r:id="rId56"/>
    </p:embeddedFont>
    <p:embeddedFont>
      <p:font typeface="Roboto Mono"/>
      <p:regular r:id="rId57"/>
      <p:bold r:id="rId58"/>
      <p:italic r:id="rId59"/>
      <p:boldItalic r:id="rId60"/>
    </p:embeddedFont>
    <p:embeddedFont>
      <p:font typeface="Barlow Semi Condensed"/>
      <p:regular r:id="rId61"/>
      <p:bold r:id="rId62"/>
      <p:italic r:id="rId63"/>
      <p:boldItalic r:id="rId64"/>
    </p:embeddedFont>
    <p:embeddedFont>
      <p:font typeface="Merriweather"/>
      <p:regular r:id="rId65"/>
      <p:bold r:id="rId66"/>
      <p:italic r:id="rId67"/>
      <p:boldItalic r:id="rId68"/>
    </p:embeddedFont>
    <p:embeddedFont>
      <p:font typeface="DM Sans"/>
      <p:regular r:id="rId69"/>
      <p:bold r:id="rId70"/>
      <p:italic r:id="rId71"/>
      <p:boldItalic r:id="rId72"/>
    </p:embeddedFont>
    <p:embeddedFont>
      <p:font typeface="Barlow Semi Condensed Black"/>
      <p:bold r:id="rId73"/>
      <p:boldItalic r:id="rId74"/>
    </p:embeddedFont>
    <p:embeddedFont>
      <p:font typeface="Barlow Semi Condensed SemiBold"/>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B481B6-16A9-40F0-BF83-A8CC22E4E615}">
  <a:tblStyle styleId="{E9B481B6-16A9-40F0-BF83-A8CC22E4E61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E622C04-2744-4E57-8442-74E29E66D07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BarlowSemiCondensedBlack-bold.fntdata"/><Relationship Id="rId72" Type="http://schemas.openxmlformats.org/officeDocument/2006/relationships/font" Target="fonts/DMSans-boldItalic.fntdata"/><Relationship Id="rId31" Type="http://schemas.openxmlformats.org/officeDocument/2006/relationships/slide" Target="slides/slide24.xml"/><Relationship Id="rId75" Type="http://schemas.openxmlformats.org/officeDocument/2006/relationships/font" Target="fonts/BarlowSemiCondensedSemiBold-regular.fntdata"/><Relationship Id="rId30" Type="http://schemas.openxmlformats.org/officeDocument/2006/relationships/slide" Target="slides/slide23.xml"/><Relationship Id="rId74" Type="http://schemas.openxmlformats.org/officeDocument/2006/relationships/font" Target="fonts/BarlowSemiCondensedBlack-boldItalic.fntdata"/><Relationship Id="rId33" Type="http://schemas.openxmlformats.org/officeDocument/2006/relationships/slide" Target="slides/slide26.xml"/><Relationship Id="rId77" Type="http://schemas.openxmlformats.org/officeDocument/2006/relationships/font" Target="fonts/BarlowSemiCondensedSemiBold-italic.fntdata"/><Relationship Id="rId32" Type="http://schemas.openxmlformats.org/officeDocument/2006/relationships/slide" Target="slides/slide25.xml"/><Relationship Id="rId76" Type="http://schemas.openxmlformats.org/officeDocument/2006/relationships/font" Target="fonts/BarlowSemiCondensedSemiBold-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BarlowSemiCondensedSemiBold-boldItalic.fntdata"/><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BarlowSemiCondensed-bold.fntdata"/><Relationship Id="rId61" Type="http://schemas.openxmlformats.org/officeDocument/2006/relationships/font" Target="fonts/BarlowSemiCondensed-regular.fntdata"/><Relationship Id="rId20" Type="http://schemas.openxmlformats.org/officeDocument/2006/relationships/slide" Target="slides/slide13.xml"/><Relationship Id="rId64" Type="http://schemas.openxmlformats.org/officeDocument/2006/relationships/font" Target="fonts/BarlowSemiCondensed-boldItalic.fntdata"/><Relationship Id="rId63" Type="http://schemas.openxmlformats.org/officeDocument/2006/relationships/font" Target="fonts/BarlowSemiCondensed-italic.fntdata"/><Relationship Id="rId22" Type="http://schemas.openxmlformats.org/officeDocument/2006/relationships/slide" Target="slides/slide15.xml"/><Relationship Id="rId66" Type="http://schemas.openxmlformats.org/officeDocument/2006/relationships/font" Target="fonts/Merriweather-bold.fntdata"/><Relationship Id="rId21" Type="http://schemas.openxmlformats.org/officeDocument/2006/relationships/slide" Target="slides/slide14.xml"/><Relationship Id="rId65" Type="http://schemas.openxmlformats.org/officeDocument/2006/relationships/font" Target="fonts/Merriweather-regular.fntdata"/><Relationship Id="rId24" Type="http://schemas.openxmlformats.org/officeDocument/2006/relationships/slide" Target="slides/slide17.xml"/><Relationship Id="rId68" Type="http://schemas.openxmlformats.org/officeDocument/2006/relationships/font" Target="fonts/Merriweather-boldItalic.fntdata"/><Relationship Id="rId23" Type="http://schemas.openxmlformats.org/officeDocument/2006/relationships/slide" Target="slides/slide16.xml"/><Relationship Id="rId67" Type="http://schemas.openxmlformats.org/officeDocument/2006/relationships/font" Target="fonts/Merriweather-italic.fntdata"/><Relationship Id="rId60" Type="http://schemas.openxmlformats.org/officeDocument/2006/relationships/font" Target="fonts/RobotoMono-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M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DMSansMedium-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DMSansMedium-italic.fntdata"/><Relationship Id="rId10" Type="http://schemas.openxmlformats.org/officeDocument/2006/relationships/slide" Target="slides/slide3.xml"/><Relationship Id="rId54" Type="http://schemas.openxmlformats.org/officeDocument/2006/relationships/font" Target="fonts/DMSansMedium-bold.fntdata"/><Relationship Id="rId13" Type="http://schemas.openxmlformats.org/officeDocument/2006/relationships/slide" Target="slides/slide6.xml"/><Relationship Id="rId57" Type="http://schemas.openxmlformats.org/officeDocument/2006/relationships/font" Target="fonts/RobotoMono-regular.fntdata"/><Relationship Id="rId12" Type="http://schemas.openxmlformats.org/officeDocument/2006/relationships/slide" Target="slides/slide5.xml"/><Relationship Id="rId56" Type="http://schemas.openxmlformats.org/officeDocument/2006/relationships/font" Target="fonts/DMSansMedium-boldItalic.fntdata"/><Relationship Id="rId15" Type="http://schemas.openxmlformats.org/officeDocument/2006/relationships/slide" Target="slides/slide8.xml"/><Relationship Id="rId59" Type="http://schemas.openxmlformats.org/officeDocument/2006/relationships/font" Target="fonts/RobotoMono-italic.fntdata"/><Relationship Id="rId14" Type="http://schemas.openxmlformats.org/officeDocument/2006/relationships/slide" Target="slides/slide7.xml"/><Relationship Id="rId58" Type="http://schemas.openxmlformats.org/officeDocument/2006/relationships/font" Target="fonts/RobotoMon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10141b1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10141b1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5313fa8f0d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5313fa8f0d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5313fa8f0d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5313fa8f0d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533ee229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533ee229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from BioPy import SeqIO</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313fa8f0d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5313fa8f0d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52fb160e0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52fb160e0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313fa8f0d_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313fa8f0d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533ee2297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533ee2297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5313fa8f0d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5313fa8f0d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533ee2297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533ee2297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CNN, appropriate when you want to build a model layer-by-layer in a straight path.</a:t>
            </a:r>
            <a:endParaRPr/>
          </a:p>
          <a:p>
            <a:pPr indent="0" lvl="0" marL="0" rtl="0" algn="l">
              <a:spcBef>
                <a:spcPts val="0"/>
              </a:spcBef>
              <a:spcAft>
                <a:spcPts val="0"/>
              </a:spcAft>
              <a:buNone/>
            </a:pPr>
            <a:r>
              <a:rPr lang="en"/>
              <a:t>Input Sizes = (batch_size, sequence_length, 4) 4 is for OHE amino acids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Convolution layer 1: The convolution scans across the sequence and learns 64 local feature detectors.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Max pooling: </a:t>
            </a:r>
            <a:r>
              <a:rPr b="1" lang="en">
                <a:solidFill>
                  <a:schemeClr val="dk1"/>
                </a:solidFill>
              </a:rPr>
              <a:t>Downsamples</a:t>
            </a:r>
            <a:r>
              <a:rPr lang="en">
                <a:solidFill>
                  <a:schemeClr val="dk1"/>
                </a:solidFill>
              </a:rPr>
              <a:t> the sequence by a factor of 2.</a:t>
            </a:r>
            <a:br>
              <a:rPr lang="en">
                <a:solidFill>
                  <a:schemeClr val="dk1"/>
                </a:solidFill>
              </a:rPr>
            </a:br>
            <a:r>
              <a:rPr lang="en">
                <a:solidFill>
                  <a:schemeClr val="dk1"/>
                </a:solidFill>
              </a:rPr>
              <a:t>Helps reduce the dimensionality and makes the learned features more robust by keeping only the maximum activation over small windows.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Convolution layer 2: 128 filter, Learns higher-level features based on the already extracted 64-filter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Global max pooling</a:t>
            </a:r>
            <a:r>
              <a:rPr lang="en">
                <a:solidFill>
                  <a:schemeClr val="dk1"/>
                </a:solidFill>
              </a:rPr>
              <a:t> collapses the sequence dimension by taking the maximum value across the entire time axis for each of the 128 filters.</a:t>
            </a:r>
            <a:br>
              <a:rPr lang="en">
                <a:solidFill>
                  <a:schemeClr val="dk1"/>
                </a:solidFill>
              </a:rPr>
            </a:br>
            <a:r>
              <a:rPr lang="en">
                <a:solidFill>
                  <a:schemeClr val="dk1"/>
                </a:solidFill>
              </a:rPr>
              <a:t>Converts 3D input (batch, sequence, filters) to 2D (batch, filters).</a:t>
            </a:r>
            <a:br>
              <a:rPr lang="en">
                <a:solidFill>
                  <a:schemeClr val="dk1"/>
                </a:solidFill>
              </a:rPr>
            </a:br>
            <a:r>
              <a:rPr lang="en">
                <a:solidFill>
                  <a:schemeClr val="dk1"/>
                </a:solidFill>
              </a:rPr>
              <a:t>Useful when sequence length doesn't matter anymore and you want to reduce to a fixed-length feature vector.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Fully connected layers: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Adds a </a:t>
            </a:r>
            <a:r>
              <a:rPr b="1" lang="en">
                <a:solidFill>
                  <a:schemeClr val="dk1"/>
                </a:solidFill>
              </a:rPr>
              <a:t>dense layer with 64 neurons</a:t>
            </a:r>
            <a:r>
              <a:rPr lang="en">
                <a:solidFill>
                  <a:schemeClr val="dk1"/>
                </a:solidFill>
              </a:rPr>
              <a:t>, using ReLU activation. Processes the pooled features to make predictions.</a:t>
            </a:r>
            <a:endParaRPr>
              <a:solidFill>
                <a:schemeClr val="dk1"/>
              </a:solidFill>
            </a:endParaRPr>
          </a:p>
          <a:p>
            <a:pPr indent="-298450" lvl="0" marL="457200" rtl="0" algn="l">
              <a:spcBef>
                <a:spcPts val="0"/>
              </a:spcBef>
              <a:spcAft>
                <a:spcPts val="0"/>
              </a:spcAft>
              <a:buSzPts val="1100"/>
              <a:buChar char="●"/>
            </a:pPr>
            <a:r>
              <a:rPr lang="en">
                <a:solidFill>
                  <a:schemeClr val="dk1"/>
                </a:solidFill>
              </a:rPr>
              <a:t>Then Dropout layer Randomly sets 30% of inputs to 0 during training to help prevent </a:t>
            </a:r>
            <a:r>
              <a:rPr b="1" lang="en">
                <a:solidFill>
                  <a:schemeClr val="dk1"/>
                </a:solidFill>
              </a:rPr>
              <a:t>overfitting</a:t>
            </a:r>
            <a:r>
              <a:rPr lang="en">
                <a:solidFill>
                  <a:schemeClr val="dk1"/>
                </a:solidFill>
              </a:rPr>
              <a:t>. Encourages the model to not rely too heavily on any one neuron.</a:t>
            </a:r>
            <a:endParaRPr>
              <a:solidFill>
                <a:schemeClr val="dk1"/>
              </a:solidFill>
            </a:endParaRPr>
          </a:p>
          <a:p>
            <a:pPr indent="-298450" lvl="0" marL="457200" rtl="0" algn="l">
              <a:spcBef>
                <a:spcPts val="0"/>
              </a:spcBef>
              <a:spcAft>
                <a:spcPts val="0"/>
              </a:spcAft>
              <a:buSzPts val="1100"/>
              <a:buChar char="●"/>
            </a:pPr>
            <a:r>
              <a:rPr lang="en">
                <a:solidFill>
                  <a:schemeClr val="dk1"/>
                </a:solidFill>
              </a:rPr>
              <a:t>Final output layer: Number of neurons = number of classes (derived from the label encoder). Binary classification = 2 classes (human or non-human)</a:t>
            </a:r>
            <a:endParaRPr>
              <a:solidFill>
                <a:schemeClr val="dk1"/>
              </a:solidFill>
            </a:endParaRPr>
          </a:p>
          <a:p>
            <a:pPr indent="-298450" lvl="0" marL="457200" rtl="0" algn="l">
              <a:spcBef>
                <a:spcPts val="0"/>
              </a:spcBef>
              <a:spcAft>
                <a:spcPts val="0"/>
              </a:spcAft>
              <a:buSzPts val="1100"/>
              <a:buChar char="●"/>
            </a:pPr>
            <a:r>
              <a:rPr lang="en">
                <a:solidFill>
                  <a:schemeClr val="dk1"/>
                </a:solidFill>
              </a:rPr>
              <a:t>.</a:t>
            </a:r>
            <a:r>
              <a:rPr lang="en">
                <a:solidFill>
                  <a:srgbClr val="188038"/>
                </a:solidFill>
                <a:latin typeface="Roboto Mono"/>
                <a:ea typeface="Roboto Mono"/>
                <a:cs typeface="Roboto Mono"/>
                <a:sym typeface="Roboto Mono"/>
              </a:rPr>
              <a:t>softmax</a:t>
            </a:r>
            <a:r>
              <a:rPr lang="en">
                <a:solidFill>
                  <a:schemeClr val="dk1"/>
                </a:solidFill>
              </a:rPr>
              <a:t> turns the output into a </a:t>
            </a:r>
            <a:r>
              <a:rPr b="1" lang="en">
                <a:solidFill>
                  <a:schemeClr val="dk1"/>
                </a:solidFill>
              </a:rPr>
              <a:t>probability distribution</a:t>
            </a:r>
            <a:r>
              <a:rPr lang="en">
                <a:solidFill>
                  <a:schemeClr val="dk1"/>
                </a:solidFill>
              </a:rPr>
              <a:t> over classes.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533ee2297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533ee2297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80%, validation 20%</a:t>
            </a:r>
            <a:endParaRPr/>
          </a:p>
          <a:p>
            <a:pPr indent="0" lvl="0" marL="0" rtl="0" algn="l">
              <a:lnSpc>
                <a:spcPct val="135714"/>
              </a:lnSpc>
              <a:spcBef>
                <a:spcPts val="0"/>
              </a:spcBef>
              <a:spcAft>
                <a:spcPts val="0"/>
              </a:spcAft>
              <a:buClr>
                <a:schemeClr val="dk1"/>
              </a:buClr>
              <a:buSzPts val="1100"/>
              <a:buFont typeface="Arial"/>
              <a:buNone/>
            </a:pPr>
            <a:r>
              <a:rPr lang="en" sz="1050">
                <a:solidFill>
                  <a:srgbClr val="CE9178"/>
                </a:solidFill>
                <a:highlight>
                  <a:srgbClr val="1E1E1E"/>
                </a:highlight>
                <a:latin typeface="Courier New"/>
                <a:ea typeface="Courier New"/>
                <a:cs typeface="Courier New"/>
                <a:sym typeface="Courier New"/>
              </a:rPr>
              <a:t>Binary cross entrapy</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accuracy peaks ~0.945</a:t>
            </a:r>
            <a:br>
              <a:rPr lang="en"/>
            </a:br>
            <a:r>
              <a:rPr lang="en"/>
              <a:t>Validation accuracy peaks ~0.93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gap between training and validation accuracy is relatively small, which is a </a:t>
            </a:r>
            <a:r>
              <a:rPr b="1" lang="en">
                <a:solidFill>
                  <a:schemeClr val="dk1"/>
                </a:solidFill>
              </a:rPr>
              <a:t>good sign</a:t>
            </a:r>
            <a:r>
              <a:rPr lang="en">
                <a:solidFill>
                  <a:schemeClr val="dk1"/>
                </a:solidFill>
              </a:rPr>
              <a:t> (limited overfitting).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loss graph:</a:t>
            </a:r>
            <a:endParaRPr>
              <a:solidFill>
                <a:schemeClr val="dk1"/>
              </a:solidFill>
            </a:endParaRPr>
          </a:p>
          <a:p>
            <a:pPr indent="0" lvl="0" marL="0" rtl="0" algn="l">
              <a:spcBef>
                <a:spcPts val="0"/>
              </a:spcBef>
              <a:spcAft>
                <a:spcPts val="0"/>
              </a:spcAft>
              <a:buNone/>
            </a:pPr>
            <a:r>
              <a:rPr lang="en">
                <a:solidFill>
                  <a:schemeClr val="dk1"/>
                </a:solidFill>
              </a:rPr>
              <a:t>Importantly, </a:t>
            </a:r>
            <a:r>
              <a:rPr b="1" lang="en">
                <a:solidFill>
                  <a:schemeClr val="dk1"/>
                </a:solidFill>
              </a:rPr>
              <a:t>validation loss does not increase</a:t>
            </a:r>
            <a:r>
              <a:rPr lang="en">
                <a:solidFill>
                  <a:schemeClr val="dk1"/>
                </a:solidFill>
              </a:rPr>
              <a:t>, suggesting </a:t>
            </a:r>
            <a:r>
              <a:rPr b="1" lang="en">
                <a:solidFill>
                  <a:schemeClr val="dk1"/>
                </a:solidFill>
              </a:rPr>
              <a:t>no clear overfitting</a:t>
            </a:r>
            <a:r>
              <a:rPr lang="en">
                <a:solidFill>
                  <a:schemeClr val="dk1"/>
                </a:solidFill>
              </a:rPr>
              <a:t> yet, but it's nearing the point where it might.</a:t>
            </a:r>
            <a:endParaRPr>
              <a:solidFill>
                <a:schemeClr val="dk1"/>
              </a:solidFill>
            </a:endParaRPr>
          </a:p>
          <a:p>
            <a:pPr indent="0" lvl="0" marL="0" rtl="0" algn="l">
              <a:spcBef>
                <a:spcPts val="0"/>
              </a:spcBef>
              <a:spcAft>
                <a:spcPts val="0"/>
              </a:spcAft>
              <a:buNone/>
            </a:pPr>
            <a:r>
              <a:rPr lang="en">
                <a:solidFill>
                  <a:schemeClr val="dk1"/>
                </a:solidFill>
              </a:rPr>
              <a:t>If increase the epochs might start overfitting</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10141b1a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510141b1a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5313fa8f0d_2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5313fa8f0d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52fb160e0f_1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52fb160e0f_1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5313fa8f0d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5313fa8f0d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CNN, appropriate when you want to build a model layer-by-layer in a straight path.</a:t>
            </a:r>
            <a:endParaRPr/>
          </a:p>
          <a:p>
            <a:pPr indent="0" lvl="0" marL="0" rtl="0" algn="l">
              <a:spcBef>
                <a:spcPts val="0"/>
              </a:spcBef>
              <a:spcAft>
                <a:spcPts val="0"/>
              </a:spcAft>
              <a:buNone/>
            </a:pPr>
            <a:r>
              <a:rPr lang="en"/>
              <a:t>Input Sizes = (</a:t>
            </a:r>
            <a:r>
              <a:rPr lang="en"/>
              <a:t>batch_size, sequence_length, 4) 4 is for OHE amino acids</a:t>
            </a:r>
            <a:endParaRPr/>
          </a:p>
          <a:p>
            <a:pPr indent="0" lvl="0" marL="0" rtl="0" algn="l">
              <a:spcBef>
                <a:spcPts val="0"/>
              </a:spcBef>
              <a:spcAft>
                <a:spcPts val="0"/>
              </a:spcAft>
              <a:buNone/>
            </a:pPr>
            <a:r>
              <a:rPr lang="en"/>
              <a:t>Each pixel = 1 nucleotide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Convolution layer 1: The convolution scans across the sequence and learns 64 local feature detectors.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Max pooling: </a:t>
            </a:r>
            <a:r>
              <a:rPr b="1" lang="en">
                <a:solidFill>
                  <a:schemeClr val="dk1"/>
                </a:solidFill>
              </a:rPr>
              <a:t>Downsamples</a:t>
            </a:r>
            <a:r>
              <a:rPr lang="en">
                <a:solidFill>
                  <a:schemeClr val="dk1"/>
                </a:solidFill>
              </a:rPr>
              <a:t> the sequence by a factor of 2.</a:t>
            </a:r>
            <a:br>
              <a:rPr lang="en">
                <a:solidFill>
                  <a:schemeClr val="dk1"/>
                </a:solidFill>
              </a:rPr>
            </a:br>
            <a:r>
              <a:rPr lang="en">
                <a:solidFill>
                  <a:schemeClr val="dk1"/>
                </a:solidFill>
              </a:rPr>
              <a:t>Helps reduce the dimensionality and makes the learned features more robust by keeping only the maximum activation over small windows.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Convolution layer 2: 128 filter, Learns higher-level features based on the already extracted 64-filter features.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Global max pooling</a:t>
            </a:r>
            <a:r>
              <a:rPr lang="en">
                <a:solidFill>
                  <a:schemeClr val="dk1"/>
                </a:solidFill>
              </a:rPr>
              <a:t> collapses the sequence dimension by taking the maximum value across the entire time axis for each of the 128 filters.</a:t>
            </a:r>
            <a:br>
              <a:rPr lang="en">
                <a:solidFill>
                  <a:schemeClr val="dk1"/>
                </a:solidFill>
              </a:rPr>
            </a:br>
            <a:r>
              <a:rPr lang="en">
                <a:solidFill>
                  <a:schemeClr val="dk1"/>
                </a:solidFill>
              </a:rPr>
              <a:t>Converts 3D input (batch, sequence, filters) to 2D (batch, filters).</a:t>
            </a:r>
            <a:br>
              <a:rPr lang="en">
                <a:solidFill>
                  <a:schemeClr val="dk1"/>
                </a:solidFill>
              </a:rPr>
            </a:br>
            <a:r>
              <a:rPr lang="en">
                <a:solidFill>
                  <a:schemeClr val="dk1"/>
                </a:solidFill>
              </a:rPr>
              <a:t>Useful when sequence length doesn't matter anymore and you want to reduce to a fixed-length feature vector.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Fully connected layers: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Adds a </a:t>
            </a:r>
            <a:r>
              <a:rPr b="1" lang="en">
                <a:solidFill>
                  <a:schemeClr val="dk1"/>
                </a:solidFill>
              </a:rPr>
              <a:t>dense layer with 64 neurons</a:t>
            </a:r>
            <a:r>
              <a:rPr lang="en">
                <a:solidFill>
                  <a:schemeClr val="dk1"/>
                </a:solidFill>
              </a:rPr>
              <a:t>, using ReLU activation. Processes the pooled features to make predictions.</a:t>
            </a:r>
            <a:endParaRPr>
              <a:solidFill>
                <a:schemeClr val="dk1"/>
              </a:solidFill>
            </a:endParaRPr>
          </a:p>
          <a:p>
            <a:pPr indent="-298450" lvl="0" marL="457200" rtl="0" algn="l">
              <a:spcBef>
                <a:spcPts val="0"/>
              </a:spcBef>
              <a:spcAft>
                <a:spcPts val="0"/>
              </a:spcAft>
              <a:buSzPts val="1100"/>
              <a:buChar char="●"/>
            </a:pPr>
            <a:r>
              <a:rPr lang="en">
                <a:solidFill>
                  <a:schemeClr val="dk1"/>
                </a:solidFill>
              </a:rPr>
              <a:t>Then Dropout layer Randomly sets 30% of inputs to 0 during training to help prevent </a:t>
            </a:r>
            <a:r>
              <a:rPr b="1" lang="en">
                <a:solidFill>
                  <a:schemeClr val="dk1"/>
                </a:solidFill>
              </a:rPr>
              <a:t>overfitting</a:t>
            </a:r>
            <a:r>
              <a:rPr lang="en">
                <a:solidFill>
                  <a:schemeClr val="dk1"/>
                </a:solidFill>
              </a:rPr>
              <a:t>. Encourages the model to not rely too heavily on any one neuron.</a:t>
            </a:r>
            <a:endParaRPr>
              <a:solidFill>
                <a:schemeClr val="dk1"/>
              </a:solidFill>
            </a:endParaRPr>
          </a:p>
          <a:p>
            <a:pPr indent="-298450" lvl="0" marL="457200" rtl="0" algn="l">
              <a:spcBef>
                <a:spcPts val="0"/>
              </a:spcBef>
              <a:spcAft>
                <a:spcPts val="0"/>
              </a:spcAft>
              <a:buSzPts val="1100"/>
              <a:buChar char="●"/>
            </a:pPr>
            <a:r>
              <a:rPr lang="en">
                <a:solidFill>
                  <a:schemeClr val="dk1"/>
                </a:solidFill>
              </a:rPr>
              <a:t>Final output layer: Number of neurons = number of classes (derived from the label encoder). Binary classification = 2 classes (human or non-human)</a:t>
            </a:r>
            <a:endParaRPr>
              <a:solidFill>
                <a:schemeClr val="dk1"/>
              </a:solidFill>
            </a:endParaRPr>
          </a:p>
          <a:p>
            <a:pPr indent="-298450" lvl="0" marL="457200" rtl="0" algn="l">
              <a:spcBef>
                <a:spcPts val="0"/>
              </a:spcBef>
              <a:spcAft>
                <a:spcPts val="0"/>
              </a:spcAft>
              <a:buSzPts val="1100"/>
              <a:buChar char="●"/>
            </a:pPr>
            <a:r>
              <a:rPr lang="en">
                <a:solidFill>
                  <a:schemeClr val="dk1"/>
                </a:solidFill>
              </a:rPr>
              <a:t>.</a:t>
            </a:r>
            <a:r>
              <a:rPr lang="en">
                <a:solidFill>
                  <a:srgbClr val="188038"/>
                </a:solidFill>
                <a:latin typeface="Roboto Mono"/>
                <a:ea typeface="Roboto Mono"/>
                <a:cs typeface="Roboto Mono"/>
                <a:sym typeface="Roboto Mono"/>
              </a:rPr>
              <a:t>softmax</a:t>
            </a:r>
            <a:r>
              <a:rPr lang="en">
                <a:solidFill>
                  <a:schemeClr val="dk1"/>
                </a:solidFill>
              </a:rPr>
              <a:t> turns the output into a </a:t>
            </a:r>
            <a:r>
              <a:rPr b="1" lang="en">
                <a:solidFill>
                  <a:schemeClr val="dk1"/>
                </a:solidFill>
              </a:rPr>
              <a:t>probability distribution</a:t>
            </a:r>
            <a:r>
              <a:rPr lang="en">
                <a:solidFill>
                  <a:schemeClr val="dk1"/>
                </a:solidFill>
              </a:rPr>
              <a:t> over classes.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Loss function = binary cross entropy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5313fa8f0d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5313fa8f0d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80%, validation 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accuracy peaks ~0.945</a:t>
            </a:r>
            <a:br>
              <a:rPr lang="en"/>
            </a:br>
            <a:r>
              <a:rPr lang="en"/>
              <a:t>Validation accuracy peaks ~0.93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configured the model to run on 100 epochs but here you can see it actually only goes to ~10 epochs</a:t>
            </a:r>
            <a:endParaRPr/>
          </a:p>
          <a:p>
            <a:pPr indent="0" lvl="0" marL="0" rtl="0" algn="l">
              <a:spcBef>
                <a:spcPts val="0"/>
              </a:spcBef>
              <a:spcAft>
                <a:spcPts val="0"/>
              </a:spcAft>
              <a:buNone/>
            </a:pPr>
            <a:r>
              <a:rPr lang="en"/>
              <a:t>This is because we applied an “early stopping method” </a:t>
            </a:r>
            <a:r>
              <a:rPr lang="en"/>
              <a:t>which</a:t>
            </a:r>
            <a:r>
              <a:rPr lang="en"/>
              <a:t> automatically stops the epochs once we stop improving the loss/accuracy</a:t>
            </a:r>
            <a:endParaRPr/>
          </a:p>
          <a:p>
            <a:pPr indent="0" lvl="0" marL="0" rtl="0" algn="l">
              <a:spcBef>
                <a:spcPts val="0"/>
              </a:spcBef>
              <a:spcAft>
                <a:spcPts val="0"/>
              </a:spcAft>
              <a:buNone/>
            </a:pPr>
            <a:r>
              <a:rPr lang="en"/>
              <a:t>Meaning we prevent overfitting</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5313fa8f0d_2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5313fa8f0d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5313fa8f0d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5313fa8f0d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Needed to add a third convolutional layer, with 256 filters</a:t>
            </a:r>
            <a:endParaRPr/>
          </a:p>
          <a:p>
            <a:pPr indent="-298450" lvl="0" marL="457200" rtl="0" algn="l">
              <a:spcBef>
                <a:spcPts val="0"/>
              </a:spcBef>
              <a:spcAft>
                <a:spcPts val="0"/>
              </a:spcAft>
              <a:buClr>
                <a:schemeClr val="dk1"/>
              </a:buClr>
              <a:buSzPts val="1100"/>
              <a:buChar char="●"/>
            </a:pPr>
            <a:r>
              <a:rPr lang="en">
                <a:solidFill>
                  <a:schemeClr val="dk1"/>
                </a:solidFill>
              </a:rPr>
              <a:t>Increasing to more filters Allows the network to learn a </a:t>
            </a:r>
            <a:r>
              <a:rPr b="1" lang="en">
                <a:solidFill>
                  <a:schemeClr val="dk1"/>
                </a:solidFill>
              </a:rPr>
              <a:t>richer and more expressive set of features</a:t>
            </a:r>
            <a:r>
              <a:rPr lang="en">
                <a:solidFill>
                  <a:schemeClr val="dk1"/>
                </a:solidFill>
              </a:rPr>
              <a:t> at a deeper level.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Compensates for the fact that spatial (sequence) size is getting smaller (due to pooling), so the network has to encode more information per channel.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5313fa8f0d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5313fa8f0d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80%, validation 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accuracy peaks ~0.945</a:t>
            </a:r>
            <a:br>
              <a:rPr lang="en"/>
            </a:br>
            <a:r>
              <a:rPr lang="en"/>
              <a:t>Validation accuracy peaks ~0.93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gap between training and validation accuracy is relatively small, which is a </a:t>
            </a:r>
            <a:r>
              <a:rPr b="1" lang="en">
                <a:solidFill>
                  <a:schemeClr val="dk1"/>
                </a:solidFill>
              </a:rPr>
              <a:t>good sign</a:t>
            </a:r>
            <a:r>
              <a:rPr lang="en">
                <a:solidFill>
                  <a:schemeClr val="dk1"/>
                </a:solidFill>
              </a:rPr>
              <a:t> (limited overfitting).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loss graph:</a:t>
            </a:r>
            <a:endParaRPr>
              <a:solidFill>
                <a:schemeClr val="dk1"/>
              </a:solidFill>
            </a:endParaRPr>
          </a:p>
          <a:p>
            <a:pPr indent="0" lvl="0" marL="0" rtl="0" algn="l">
              <a:spcBef>
                <a:spcPts val="0"/>
              </a:spcBef>
              <a:spcAft>
                <a:spcPts val="0"/>
              </a:spcAft>
              <a:buNone/>
            </a:pPr>
            <a:r>
              <a:rPr lang="en">
                <a:solidFill>
                  <a:schemeClr val="dk1"/>
                </a:solidFill>
              </a:rPr>
              <a:t>Importantly, </a:t>
            </a:r>
            <a:r>
              <a:rPr b="1" lang="en">
                <a:solidFill>
                  <a:schemeClr val="dk1"/>
                </a:solidFill>
              </a:rPr>
              <a:t>validation loss does not increase</a:t>
            </a:r>
            <a:r>
              <a:rPr lang="en">
                <a:solidFill>
                  <a:schemeClr val="dk1"/>
                </a:solidFill>
              </a:rPr>
              <a:t>, suggesting </a:t>
            </a:r>
            <a:r>
              <a:rPr b="1" lang="en">
                <a:solidFill>
                  <a:schemeClr val="dk1"/>
                </a:solidFill>
              </a:rPr>
              <a:t>no clear overfitting</a:t>
            </a:r>
            <a:r>
              <a:rPr lang="en">
                <a:solidFill>
                  <a:schemeClr val="dk1"/>
                </a:solidFill>
              </a:rPr>
              <a:t> yet, but it's nearing the point where it might.</a:t>
            </a:r>
            <a:endParaRPr>
              <a:solidFill>
                <a:schemeClr val="dk1"/>
              </a:solidFill>
            </a:endParaRPr>
          </a:p>
          <a:p>
            <a:pPr indent="0" lvl="0" marL="0" rtl="0" algn="l">
              <a:spcBef>
                <a:spcPts val="0"/>
              </a:spcBef>
              <a:spcAft>
                <a:spcPts val="0"/>
              </a:spcAft>
              <a:buNone/>
            </a:pPr>
            <a:r>
              <a:rPr lang="en">
                <a:solidFill>
                  <a:schemeClr val="dk1"/>
                </a:solidFill>
              </a:rPr>
              <a:t>If increase the epochs might start overfitting</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5313fa8f0d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5313fa8f0d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52d187125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52d187125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5313fa8f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5313fa8f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5313fa8f0d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5313fa8f0d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5313fa8f0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5313fa8f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5313fa8f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5313fa8f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5313fa8f0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5313fa8f0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5313fa8f0d_2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5313fa8f0d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52fb160e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52fb160e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our CNN we also </a:t>
            </a:r>
            <a:r>
              <a:rPr lang="en"/>
              <a:t>implemented</a:t>
            </a:r>
            <a:r>
              <a:rPr lang="en"/>
              <a:t> an autoencoder to determine which portion of the RNA was most significant with regards to species classification.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52fb160e0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52fb160e0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structure of our autoencoder.  You can see here that its design is fairly similar to that which we implemented in assignment 5.  In order to normalize the input, the sequences are truncated to 1000 nucleotides.  As with our earlier models, we also implemented early stopping so as to avoid overfitting of our model.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52fb160e0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52fb160e0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our previous model, here we </a:t>
            </a:r>
            <a:r>
              <a:rPr lang="en"/>
              <a:t>implemented</a:t>
            </a:r>
            <a:r>
              <a:rPr lang="en"/>
              <a:t> a sliding window in order to evaluate which regions of the RNA are most significant for classification.  As the window moves through the sequence, the target region is removed from the sequence and then that sequence sans target is passed into the autoencoder.  This is done for the entire length of the sequence.  Regions that have high reconstruction error are considered to be more significant for classification.  As can be observed in this example plot, we determined that often times, there are multiple </a:t>
            </a:r>
            <a:r>
              <a:rPr lang="en"/>
              <a:t>segments</a:t>
            </a:r>
            <a:r>
              <a:rPr lang="en"/>
              <a:t> of our sequence that contribute to the classification, not just a single window.</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510141b1a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510141b1a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leads us into our final portion of our pipeline.  Here we implemented a fairly simple transformer, used to </a:t>
            </a:r>
            <a:r>
              <a:rPr lang="en"/>
              <a:t>predict</a:t>
            </a:r>
            <a:r>
              <a:rPr lang="en"/>
              <a:t> the identity of missing nucleotides.  A quick summary of transformer architecture, it’s a </a:t>
            </a:r>
            <a:r>
              <a:rPr lang="en"/>
              <a:t>fairly</a:t>
            </a:r>
            <a:r>
              <a:rPr lang="en"/>
              <a:t> new technology which provides powerful predictive capabilities over long ranges of data.  It includes a Tokenizer, Positional Encoding, the actual Transformer Layers, and an Un-embedding layer which provides an output probability.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52a21768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52a21768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I’ll provide an overview of our actual implementation of this architecture.  The tokenizer converts each nucleotide into an integer, following this, a copy of the sequence is created.  In this copy, random locations are replaced with a [MASK] token.  This mask token communicates to the </a:t>
            </a:r>
            <a:r>
              <a:rPr lang="en"/>
              <a:t>transformer</a:t>
            </a:r>
            <a:r>
              <a:rPr lang="en"/>
              <a:t> that this is a location that requires a </a:t>
            </a:r>
            <a:r>
              <a:rPr lang="en"/>
              <a:t>prediction</a:t>
            </a:r>
            <a:r>
              <a:rPr lang="en"/>
              <a:t> to be made.  Both the original sequence and this Masked copy are passed onto later layers for Training.  Next, this data is passed into a positional encoding layer.  The basic functionality of this layer, is to map all tokens into a high dimensional vector via the wave functions shown below.  This enables not only the </a:t>
            </a:r>
            <a:r>
              <a:rPr lang="en"/>
              <a:t>identify</a:t>
            </a:r>
            <a:r>
              <a:rPr lang="en"/>
              <a:t>, but also the relative positions to be captured by the model.  So the relationship between 1 nucleotide and any other in the sequence is represented in this vector space.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52a217688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52a217688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 Embedding, our data is passed into the main network portion of our model.  One of the most important components of a transformer is the idea of Self-attention.  It allows each token in the input sequence to "attend" to all other tokens, essentially determining the context and relationships between them.  Transformers often employ multi-head attention, which we do in this case, where the attention mechanism is applied multiple times in parallel, each with its own set of Query, Key, and Value weights. This allows the model to capture different relationships and patterns in the input sequence simultaneously.  Additionally, the normalization layers stabilizes our training and prevents particular neurons from becoming overweighted by normalizing the weights and shifting it across the network.  As well as this, there are dense layers followed by a </a:t>
            </a:r>
            <a:r>
              <a:rPr lang="en"/>
              <a:t>dropout</a:t>
            </a:r>
            <a:r>
              <a:rPr lang="en"/>
              <a:t> layer to control any sort of overfitting that may be </a:t>
            </a:r>
            <a:r>
              <a:rPr lang="en"/>
              <a:t>occurring</a:t>
            </a:r>
            <a:r>
              <a:rPr lang="en"/>
              <a:t> in our process.  This is repeated over a certain number of iterations, which the default being twice.  The final output of this model will be a </a:t>
            </a:r>
            <a:r>
              <a:rPr lang="en"/>
              <a:t>probability</a:t>
            </a:r>
            <a:r>
              <a:rPr lang="en"/>
              <a:t> using softmax which is then converted back into a token.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313fa8f0d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5313fa8f0d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52fb160e0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52fb160e0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complicated way of saying, this sequence is missing a nucleotide, guess which one it should be.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5313fa8f0d_2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5313fa8f0d_2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52a217688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52a217688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we’re very pleased with how our pipeline turned out, we do have to note that it does have several limitations in its current state.  Firstly, our Autoencoder has poor reconstruction accuracy, this compromises the confidence of our conclusion as to which regions are most significant, </a:t>
            </a:r>
            <a:r>
              <a:rPr lang="en"/>
              <a:t>although</a:t>
            </a:r>
            <a:r>
              <a:rPr lang="en"/>
              <a:t> you could make the argument that regions of interest are determined off of their relative reconstruction error.  Additionally, our current version of the model has a staticly sized sliding window.  If a </a:t>
            </a:r>
            <a:r>
              <a:rPr lang="en"/>
              <a:t>particular</a:t>
            </a:r>
            <a:r>
              <a:rPr lang="en"/>
              <a:t> sequence has a binding region that is not equal in length to that window, then this information won’t be captured completely by the autoencoder.  Lastly, our model only takes into account primary structure of sequences.  As I’m sure many of you are aware, the abilities of </a:t>
            </a:r>
            <a:r>
              <a:rPr lang="en"/>
              <a:t>different</a:t>
            </a:r>
            <a:r>
              <a:rPr lang="en"/>
              <a:t> molecules to interact with eachother can be heavily dependent on their ability to fold and twist into the correct shape in a lock and key mechanism.  Because our model does’t capture this currently, we almost certainly are missing out on relevant information.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5313fa8f0d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5313fa8f0d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overview of the overall pipeline we’ve developed thus far.  With a trained set of models, we can perform the following analysis of an </a:t>
            </a:r>
            <a:r>
              <a:rPr lang="en"/>
              <a:t>unknown RNA virus.  We initially perform the species classification, if it’s determined that it will not infect humans then we proceed with additional analysis.  Next we run the sequence through the autoencoder in order to determine regions of interest.  After which, we’ll introduce likely mutations with our transformer, mimicking real world rapid mutation of viruses.  Finally, we will pass this modified sequence back into our CNN and observe if the classification changes.  In summation, the goal of our project is to create a model which can identify viruses which don’t currently infect humans that are likely to mutate into new versions that do infect humans.  The goal is to be able to identify these pathogens early on, so to start early development of treatments and public safety measures, before it becomes a widespread pandemic.</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510141b1a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510141b1a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this was an incredibly fun project to work on.  I’ve talked with my group members and we’re all excited to continue work on this project and to more fully realize it’s developmental potential.  I want to offer a big thank you to both Markus and Vineeth for offering us a very enjoyable course.  I also personally want to offer a shout out to my group mates who have been an absolute joy to work with, our calls have </a:t>
            </a:r>
            <a:r>
              <a:rPr lang="en"/>
              <a:t>consistently</a:t>
            </a:r>
            <a:r>
              <a:rPr lang="en"/>
              <a:t> been very fun and a highlight of my weeks throughout this semester.  Lastly, I want to thank all of our peers in attendance for showing up to watch us present on a Friday night.  With that being said, have a great summer everyone!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52a217688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52a217688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533ee2297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533ee2297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510141b1a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510141b1a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510141b1a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510141b1a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52a217688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52a217688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5313fa8f0d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5313fa8f0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78" name="Google Shape;178;p35"/>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79" name="Google Shape;179;p35"/>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0" name="Google Shape;180;p35"/>
          <p:cNvSpPr/>
          <p:nvPr>
            <p:ph idx="3" type="pic"/>
          </p:nvPr>
        </p:nvSpPr>
        <p:spPr>
          <a:xfrm>
            <a:off x="4437578" y="2171250"/>
            <a:ext cx="4509600" cy="2775600"/>
          </a:xfrm>
          <a:prstGeom prst="round2DiagRect">
            <a:avLst>
              <a:gd fmla="val 16667" name="adj1"/>
              <a:gd fmla="val 0" name="adj2"/>
            </a:avLst>
          </a:prstGeom>
          <a:noFill/>
          <a:ln>
            <a:noFill/>
          </a:ln>
        </p:spPr>
      </p:sp>
      <p:sp>
        <p:nvSpPr>
          <p:cNvPr id="181" name="Google Shape;181;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2" name="Shape 182"/>
        <p:cNvGrpSpPr/>
        <p:nvPr/>
      </p:nvGrpSpPr>
      <p:grpSpPr>
        <a:xfrm>
          <a:off x="0" y="0"/>
          <a:ext cx="0" cy="0"/>
          <a:chOff x="0" y="0"/>
          <a:chExt cx="0" cy="0"/>
        </a:xfrm>
      </p:grpSpPr>
      <p:sp>
        <p:nvSpPr>
          <p:cNvPr id="183" name="Google Shape;183;p36"/>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6"/>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36"/>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8" name="Google Shape;188;p36"/>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9" name="Google Shape;189;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0" name="Google Shape;190;p36"/>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94" name="Google Shape;194;p3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5" name="Google Shape;195;p3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96" name="Shape 196"/>
        <p:cNvGrpSpPr/>
        <p:nvPr/>
      </p:nvGrpSpPr>
      <p:grpSpPr>
        <a:xfrm>
          <a:off x="0" y="0"/>
          <a:ext cx="0" cy="0"/>
          <a:chOff x="0" y="0"/>
          <a:chExt cx="0" cy="0"/>
        </a:xfrm>
      </p:grpSpPr>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99" name="Google Shape;199;p38"/>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0" name="Google Shape;200;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1" name="Shape 201"/>
        <p:cNvGrpSpPr/>
        <p:nvPr/>
      </p:nvGrpSpPr>
      <p:grpSpPr>
        <a:xfrm>
          <a:off x="0" y="0"/>
          <a:ext cx="0" cy="0"/>
          <a:chOff x="0" y="0"/>
          <a:chExt cx="0" cy="0"/>
        </a:xfrm>
      </p:grpSpPr>
      <p:sp>
        <p:nvSpPr>
          <p:cNvPr id="202" name="Google Shape;202;p3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3" name="Google Shape;203;p3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04" name="Google Shape;2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p:nvPr>
            <p:ph idx="2" type="pic"/>
          </p:nvPr>
        </p:nvSpPr>
        <p:spPr>
          <a:xfrm>
            <a:off x="3726325" y="669925"/>
            <a:ext cx="5220900" cy="4276800"/>
          </a:xfrm>
          <a:prstGeom prst="round2DiagRect">
            <a:avLst>
              <a:gd fmla="val 16667" name="adj1"/>
              <a:gd fmla="val 0" name="adj2"/>
            </a:avLst>
          </a:prstGeom>
          <a:noFill/>
          <a:ln>
            <a:noFill/>
          </a:ln>
        </p:spPr>
      </p:sp>
      <p:sp>
        <p:nvSpPr>
          <p:cNvPr id="206" name="Google Shape;206;p3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7" name="Google Shape;207;p3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0" name="Google Shape;210;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p:nvPr>
            <p:ph idx="2" type="pic"/>
          </p:nvPr>
        </p:nvSpPr>
        <p:spPr>
          <a:xfrm>
            <a:off x="3726325" y="669925"/>
            <a:ext cx="5220900" cy="4276800"/>
          </a:xfrm>
          <a:prstGeom prst="round2DiagRect">
            <a:avLst>
              <a:gd fmla="val 16667" name="adj1"/>
              <a:gd fmla="val 0" name="adj2"/>
            </a:avLst>
          </a:prstGeom>
          <a:noFill/>
          <a:ln>
            <a:noFill/>
          </a:ln>
        </p:spPr>
      </p:sp>
      <p:sp>
        <p:nvSpPr>
          <p:cNvPr id="213" name="Google Shape;213;p40"/>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14" name="Google Shape;214;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15" name="Google Shape;215;p4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16" name="Shape 216"/>
        <p:cNvGrpSpPr/>
        <p:nvPr/>
      </p:nvGrpSpPr>
      <p:grpSpPr>
        <a:xfrm>
          <a:off x="0" y="0"/>
          <a:ext cx="0" cy="0"/>
          <a:chOff x="0" y="0"/>
          <a:chExt cx="0" cy="0"/>
        </a:xfrm>
      </p:grpSpPr>
      <p:sp>
        <p:nvSpPr>
          <p:cNvPr id="217" name="Google Shape;217;p41"/>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0" name="Google Shape;220;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1" name="Google Shape;221;p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2" name="Google Shape;222;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3" name="Shape 223"/>
        <p:cNvGrpSpPr/>
        <p:nvPr/>
      </p:nvGrpSpPr>
      <p:grpSpPr>
        <a:xfrm>
          <a:off x="0" y="0"/>
          <a:ext cx="0" cy="0"/>
          <a:chOff x="0" y="0"/>
          <a:chExt cx="0" cy="0"/>
        </a:xfrm>
      </p:grpSpPr>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6" name="Google Shape;226;p42"/>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7" name="Google Shape;227;p42"/>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28" name="Google Shape;228;p42"/>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9" name="Google Shape;229;p42"/>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0" name="Google Shape;230;p42"/>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1" name="Google Shape;231;p42"/>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2"/>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2"/>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2"/>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2"/>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2"/>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2"/>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2"/>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2"/>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2"/>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2"/>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2"/>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2"/>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2"/>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2"/>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2"/>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2"/>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2"/>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2"/>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2"/>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2"/>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2"/>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3" name="Google Shape;253;p42"/>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57" name="Google Shape;257;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1.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27.png"/><Relationship Id="rId8" Type="http://schemas.openxmlformats.org/officeDocument/2006/relationships/image" Target="../media/image23.png"/><Relationship Id="rId10"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hyperlink" Target="https://bio.libretexts.org/Bookshelves/Microbiology/Microbiology_%28Bruslind%29/22%3A_The_Viruses" TargetMode="External"/><Relationship Id="rId4" Type="http://schemas.openxmlformats.org/officeDocument/2006/relationships/hyperlink" Target="https://academic.oup.com/gigascience/article/doi/10.1093/gigascience/giae059/7738848" TargetMode="External"/><Relationship Id="rId5" Type="http://schemas.openxmlformats.org/officeDocument/2006/relationships/hyperlink" Target="https://www.sciencedirect.com/science/article/pii/S200103702500090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02May2025</a:t>
            </a:r>
            <a:endParaRPr/>
          </a:p>
        </p:txBody>
      </p:sp>
      <p:sp>
        <p:nvSpPr>
          <p:cNvPr id="263" name="Google Shape;263;p44"/>
          <p:cNvSpPr txBox="1"/>
          <p:nvPr>
            <p:ph type="ctrTitle"/>
          </p:nvPr>
        </p:nvSpPr>
        <p:spPr>
          <a:xfrm>
            <a:off x="151250" y="20400"/>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Viral RNA Classification and Interpretation</a:t>
            </a:r>
            <a:endParaRPr sz="6000"/>
          </a:p>
        </p:txBody>
      </p:sp>
      <p:sp>
        <p:nvSpPr>
          <p:cNvPr id="264" name="Google Shape;264;p44"/>
          <p:cNvSpPr txBox="1"/>
          <p:nvPr>
            <p:ph idx="2" type="subTitle"/>
          </p:nvPr>
        </p:nvSpPr>
        <p:spPr>
          <a:xfrm>
            <a:off x="197375" y="2787225"/>
            <a:ext cx="3986700" cy="10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 Mitchell, James McTighe, Juliet James, Robert Goins, Trisha Kholiya </a:t>
            </a:r>
            <a:endParaRPr/>
          </a:p>
        </p:txBody>
      </p:sp>
      <p:pic>
        <p:nvPicPr>
          <p:cNvPr id="265" name="Google Shape;265;p44"/>
          <p:cNvPicPr preferRelativeResize="0"/>
          <p:nvPr/>
        </p:nvPicPr>
        <p:blipFill>
          <a:blip r:embed="rId3">
            <a:alphaModFix/>
          </a:blip>
          <a:stretch>
            <a:fillRect/>
          </a:stretch>
        </p:blipFill>
        <p:spPr>
          <a:xfrm>
            <a:off x="5189149" y="2571750"/>
            <a:ext cx="3757476" cy="25049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408" name="Google Shape;408;p53"/>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Autoencoder + Transformer</a:t>
            </a:r>
            <a:endParaRPr b="1" sz="2950">
              <a:solidFill>
                <a:srgbClr val="666666"/>
              </a:solidFill>
              <a:latin typeface="Merriweather"/>
              <a:ea typeface="Merriweather"/>
              <a:cs typeface="Merriweather"/>
              <a:sym typeface="Merriweather"/>
            </a:endParaRPr>
          </a:p>
        </p:txBody>
      </p:sp>
      <p:sp>
        <p:nvSpPr>
          <p:cNvPr id="409" name="Google Shape;409;p53"/>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Identifying Predictive RNA Regions</a:t>
            </a:r>
            <a:endParaRPr b="1" sz="2950">
              <a:solidFill>
                <a:srgbClr val="666666"/>
              </a:solidFill>
              <a:latin typeface="Merriweather"/>
              <a:ea typeface="Merriweather"/>
              <a:cs typeface="Merriweather"/>
              <a:sym typeface="Merriweather"/>
            </a:endParaRPr>
          </a:p>
        </p:txBody>
      </p:sp>
      <p:sp>
        <p:nvSpPr>
          <p:cNvPr id="410" name="Google Shape;410;p53"/>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7.</a:t>
            </a:r>
            <a:endParaRPr b="1" sz="1450">
              <a:solidFill>
                <a:srgbClr val="666666"/>
              </a:solidFill>
              <a:latin typeface="Merriweather"/>
              <a:ea typeface="Merriweather"/>
              <a:cs typeface="Merriweather"/>
              <a:sym typeface="Merriweather"/>
            </a:endParaRPr>
          </a:p>
        </p:txBody>
      </p:sp>
      <p:grpSp>
        <p:nvGrpSpPr>
          <p:cNvPr id="411" name="Google Shape;411;p53"/>
          <p:cNvGrpSpPr/>
          <p:nvPr/>
        </p:nvGrpSpPr>
        <p:grpSpPr>
          <a:xfrm>
            <a:off x="187892" y="2829738"/>
            <a:ext cx="8768219" cy="493800"/>
            <a:chOff x="187892" y="2829738"/>
            <a:chExt cx="8768219" cy="493800"/>
          </a:xfrm>
        </p:grpSpPr>
        <p:sp>
          <p:nvSpPr>
            <p:cNvPr id="412" name="Google Shape;412;p53"/>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Multi species Classification CNN</a:t>
              </a:r>
              <a:endParaRPr b="1" sz="2950">
                <a:solidFill>
                  <a:srgbClr val="666666"/>
                </a:solidFill>
                <a:latin typeface="Merriweather"/>
                <a:ea typeface="Merriweather"/>
                <a:cs typeface="Merriweather"/>
                <a:sym typeface="Merriweather"/>
              </a:endParaRPr>
            </a:p>
          </p:txBody>
        </p:sp>
        <p:sp>
          <p:nvSpPr>
            <p:cNvPr id="413" name="Google Shape;413;p53"/>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6.</a:t>
              </a:r>
              <a:endParaRPr b="1" sz="1450">
                <a:solidFill>
                  <a:srgbClr val="666666"/>
                </a:solidFill>
                <a:latin typeface="Merriweather"/>
                <a:ea typeface="Merriweather"/>
                <a:cs typeface="Merriweather"/>
                <a:sym typeface="Merriweather"/>
              </a:endParaRPr>
            </a:p>
          </p:txBody>
        </p:sp>
      </p:grpSp>
      <p:grpSp>
        <p:nvGrpSpPr>
          <p:cNvPr id="414" name="Google Shape;414;p53"/>
          <p:cNvGrpSpPr/>
          <p:nvPr/>
        </p:nvGrpSpPr>
        <p:grpSpPr>
          <a:xfrm>
            <a:off x="187892" y="419664"/>
            <a:ext cx="7500719" cy="493800"/>
            <a:chOff x="187892" y="419664"/>
            <a:chExt cx="7500719" cy="493800"/>
          </a:xfrm>
        </p:grpSpPr>
        <p:sp>
          <p:nvSpPr>
            <p:cNvPr id="415" name="Google Shape;415;p53"/>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Defining the Problem</a:t>
              </a:r>
              <a:endParaRPr b="1" sz="2950">
                <a:solidFill>
                  <a:srgbClr val="666666"/>
                </a:solidFill>
                <a:latin typeface="Merriweather"/>
                <a:ea typeface="Merriweather"/>
                <a:cs typeface="Merriweather"/>
                <a:sym typeface="Merriweather"/>
              </a:endParaRPr>
            </a:p>
          </p:txBody>
        </p:sp>
        <p:sp>
          <p:nvSpPr>
            <p:cNvPr id="416" name="Google Shape;416;p53"/>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1.</a:t>
              </a:r>
              <a:endParaRPr b="1" sz="1450">
                <a:solidFill>
                  <a:srgbClr val="666666"/>
                </a:solidFill>
                <a:latin typeface="Merriweather"/>
                <a:ea typeface="Merriweather"/>
                <a:cs typeface="Merriweather"/>
                <a:sym typeface="Merriweather"/>
              </a:endParaRPr>
            </a:p>
          </p:txBody>
        </p:sp>
      </p:grpSp>
      <p:grpSp>
        <p:nvGrpSpPr>
          <p:cNvPr id="417" name="Google Shape;417;p53"/>
          <p:cNvGrpSpPr/>
          <p:nvPr/>
        </p:nvGrpSpPr>
        <p:grpSpPr>
          <a:xfrm>
            <a:off x="187892" y="913198"/>
            <a:ext cx="7500719" cy="493800"/>
            <a:chOff x="187892" y="913198"/>
            <a:chExt cx="7500719" cy="493800"/>
          </a:xfrm>
        </p:grpSpPr>
        <p:sp>
          <p:nvSpPr>
            <p:cNvPr id="418" name="Google Shape;418;p53"/>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Source</a:t>
              </a:r>
              <a:endParaRPr b="1" sz="2950">
                <a:solidFill>
                  <a:srgbClr val="666666"/>
                </a:solidFill>
                <a:latin typeface="Merriweather"/>
                <a:ea typeface="Merriweather"/>
                <a:cs typeface="Merriweather"/>
                <a:sym typeface="Merriweather"/>
              </a:endParaRPr>
            </a:p>
          </p:txBody>
        </p:sp>
        <p:sp>
          <p:nvSpPr>
            <p:cNvPr id="419" name="Google Shape;419;p53"/>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2.</a:t>
              </a:r>
              <a:endParaRPr b="1" sz="1450">
                <a:solidFill>
                  <a:srgbClr val="666666"/>
                </a:solidFill>
                <a:latin typeface="Merriweather"/>
                <a:ea typeface="Merriweather"/>
                <a:cs typeface="Merriweather"/>
                <a:sym typeface="Merriweather"/>
              </a:endParaRPr>
            </a:p>
          </p:txBody>
        </p:sp>
      </p:grpSp>
      <p:grpSp>
        <p:nvGrpSpPr>
          <p:cNvPr id="420" name="Google Shape;420;p53"/>
          <p:cNvGrpSpPr/>
          <p:nvPr/>
        </p:nvGrpSpPr>
        <p:grpSpPr>
          <a:xfrm>
            <a:off x="187892" y="1885447"/>
            <a:ext cx="7500719" cy="493800"/>
            <a:chOff x="187892" y="1885447"/>
            <a:chExt cx="7500719" cy="493800"/>
          </a:xfrm>
        </p:grpSpPr>
        <p:sp>
          <p:nvSpPr>
            <p:cNvPr id="421" name="Google Shape;421;p53"/>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4.</a:t>
              </a:r>
              <a:endParaRPr b="1" sz="1450">
                <a:solidFill>
                  <a:srgbClr val="666666"/>
                </a:solidFill>
                <a:latin typeface="Merriweather"/>
                <a:ea typeface="Merriweather"/>
                <a:cs typeface="Merriweather"/>
                <a:sym typeface="Merriweather"/>
              </a:endParaRPr>
            </a:p>
          </p:txBody>
        </p:sp>
        <p:sp>
          <p:nvSpPr>
            <p:cNvPr id="422" name="Google Shape;422;p53"/>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ANN</a:t>
              </a:r>
              <a:endParaRPr b="1" sz="2950">
                <a:solidFill>
                  <a:srgbClr val="666666"/>
                </a:solidFill>
                <a:latin typeface="Merriweather"/>
                <a:ea typeface="Merriweather"/>
                <a:cs typeface="Merriweather"/>
                <a:sym typeface="Merriweather"/>
              </a:endParaRPr>
            </a:p>
          </p:txBody>
        </p:sp>
      </p:grpSp>
      <p:grpSp>
        <p:nvGrpSpPr>
          <p:cNvPr id="423" name="Google Shape;423;p53"/>
          <p:cNvGrpSpPr/>
          <p:nvPr/>
        </p:nvGrpSpPr>
        <p:grpSpPr>
          <a:xfrm>
            <a:off x="187892" y="1415548"/>
            <a:ext cx="7500719" cy="493800"/>
            <a:chOff x="187892" y="1415548"/>
            <a:chExt cx="7500719" cy="493800"/>
          </a:xfrm>
        </p:grpSpPr>
        <p:sp>
          <p:nvSpPr>
            <p:cNvPr id="424" name="Google Shape;424;p53"/>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425" name="Google Shape;425;p53"/>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Data Cleaning / EDA</a:t>
              </a:r>
              <a:endParaRPr b="1" sz="2950">
                <a:solidFill>
                  <a:schemeClr val="dk1"/>
                </a:solidFill>
                <a:latin typeface="Merriweather"/>
                <a:ea typeface="Merriweather"/>
                <a:cs typeface="Merriweather"/>
                <a:sym typeface="Merriweather"/>
              </a:endParaRPr>
            </a:p>
          </p:txBody>
        </p:sp>
      </p:grpSp>
      <p:grpSp>
        <p:nvGrpSpPr>
          <p:cNvPr id="426" name="Google Shape;426;p53"/>
          <p:cNvGrpSpPr/>
          <p:nvPr/>
        </p:nvGrpSpPr>
        <p:grpSpPr>
          <a:xfrm>
            <a:off x="187892" y="2356232"/>
            <a:ext cx="7500719" cy="493800"/>
            <a:chOff x="187892" y="2356232"/>
            <a:chExt cx="7500719" cy="493800"/>
          </a:xfrm>
        </p:grpSpPr>
        <p:sp>
          <p:nvSpPr>
            <p:cNvPr id="427" name="Google Shape;427;p53"/>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5.</a:t>
              </a:r>
              <a:endParaRPr b="1" sz="1450">
                <a:solidFill>
                  <a:srgbClr val="666666"/>
                </a:solidFill>
                <a:latin typeface="Merriweather"/>
                <a:ea typeface="Merriweather"/>
                <a:cs typeface="Merriweather"/>
                <a:sym typeface="Merriweather"/>
              </a:endParaRPr>
            </a:p>
          </p:txBody>
        </p:sp>
        <p:sp>
          <p:nvSpPr>
            <p:cNvPr id="428" name="Google Shape;428;p53"/>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CNN</a:t>
              </a:r>
              <a:endParaRPr b="1" sz="2950">
                <a:solidFill>
                  <a:srgbClr val="666666"/>
                </a:solidFill>
                <a:latin typeface="Merriweather"/>
                <a:ea typeface="Merriweather"/>
                <a:cs typeface="Merriweather"/>
                <a:sym typeface="Merriweather"/>
              </a:endParaRPr>
            </a:p>
          </p:txBody>
        </p:sp>
      </p:grpSp>
      <p:sp>
        <p:nvSpPr>
          <p:cNvPr id="429" name="Google Shape;429;p53"/>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8.</a:t>
            </a:r>
            <a:endParaRPr b="1" sz="1450">
              <a:solidFill>
                <a:srgbClr val="666666"/>
              </a:solidFill>
              <a:latin typeface="Merriweather"/>
              <a:ea typeface="Merriweather"/>
              <a:cs typeface="Merriweather"/>
              <a:sym typeface="Merriweather"/>
            </a:endParaRPr>
          </a:p>
        </p:txBody>
      </p:sp>
      <p:grpSp>
        <p:nvGrpSpPr>
          <p:cNvPr id="430" name="Google Shape;430;p53"/>
          <p:cNvGrpSpPr/>
          <p:nvPr/>
        </p:nvGrpSpPr>
        <p:grpSpPr>
          <a:xfrm>
            <a:off x="187892" y="4326625"/>
            <a:ext cx="5610599" cy="493800"/>
            <a:chOff x="187892" y="4326625"/>
            <a:chExt cx="5610599" cy="493800"/>
          </a:xfrm>
        </p:grpSpPr>
        <p:sp>
          <p:nvSpPr>
            <p:cNvPr id="431" name="Google Shape;431;p53"/>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Conclusion and Next Steps</a:t>
              </a:r>
              <a:endParaRPr b="1" sz="2950">
                <a:solidFill>
                  <a:srgbClr val="666666"/>
                </a:solidFill>
                <a:latin typeface="Merriweather"/>
                <a:ea typeface="Merriweather"/>
                <a:cs typeface="Merriweather"/>
                <a:sym typeface="Merriweather"/>
              </a:endParaRPr>
            </a:p>
          </p:txBody>
        </p:sp>
        <p:sp>
          <p:nvSpPr>
            <p:cNvPr id="432" name="Google Shape;432;p53"/>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9.</a:t>
              </a:r>
              <a:endParaRPr b="1" sz="1450">
                <a:solidFill>
                  <a:srgbClr val="666666"/>
                </a:solidFill>
                <a:latin typeface="Merriweather"/>
                <a:ea typeface="Merriweather"/>
                <a:cs typeface="Merriweather"/>
                <a:sym typeface="Merriweather"/>
              </a:endParaRPr>
            </a:p>
          </p:txBody>
        </p:sp>
      </p:grpSp>
      <p:sp>
        <p:nvSpPr>
          <p:cNvPr id="433" name="Google Shape;43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for binary + multi species classification</a:t>
            </a:r>
            <a:endParaRPr/>
          </a:p>
        </p:txBody>
      </p:sp>
      <p:sp>
        <p:nvSpPr>
          <p:cNvPr id="439" name="Google Shape;439;p54"/>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440" name="Google Shape;440;p54"/>
          <p:cNvSpPr/>
          <p:nvPr>
            <p:ph idx="2" type="pic"/>
          </p:nvPr>
        </p:nvSpPr>
        <p:spPr>
          <a:xfrm>
            <a:off x="3726325" y="669925"/>
            <a:ext cx="5220900" cy="4276800"/>
          </a:xfrm>
          <a:prstGeom prst="round2DiagRect">
            <a:avLst>
              <a:gd fmla="val 16667" name="adj1"/>
              <a:gd fmla="val 0" name="adj2"/>
            </a:avLst>
          </a:prstGeom>
        </p:spPr>
      </p:sp>
      <p:sp>
        <p:nvSpPr>
          <p:cNvPr id="441" name="Google Shape;441;p54"/>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42" name="Google Shape;442;p54"/>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ph type="title"/>
          </p:nvPr>
        </p:nvSpPr>
        <p:spPr>
          <a:xfrm>
            <a:off x="197375" y="25370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RNA Encoding</a:t>
            </a:r>
            <a:endParaRPr/>
          </a:p>
        </p:txBody>
      </p:sp>
      <p:sp>
        <p:nvSpPr>
          <p:cNvPr id="448" name="Google Shape;448;p55"/>
          <p:cNvSpPr txBox="1"/>
          <p:nvPr>
            <p:ph idx="1" type="body"/>
          </p:nvPr>
        </p:nvSpPr>
        <p:spPr>
          <a:xfrm>
            <a:off x="197375" y="19507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2"/>
                </a:solidFill>
              </a:rPr>
              <a:t>The FASTA format</a:t>
            </a:r>
            <a:r>
              <a:rPr lang="en" sz="1400">
                <a:solidFill>
                  <a:schemeClr val="hlink"/>
                </a:solidFill>
              </a:rPr>
              <a:t> rep</a:t>
            </a:r>
            <a:r>
              <a:rPr lang="en" sz="1400">
                <a:solidFill>
                  <a:schemeClr val="dk2"/>
                </a:solidFill>
              </a:rPr>
              <a:t>resents nucleotide or amino acid sequences. Each sequence is represented with a header line starting with a "&gt;", followed by lines containing the sequence data, with each base or amino acid represented by a single-letter code</a:t>
            </a:r>
            <a:endParaRPr sz="1400">
              <a:solidFill>
                <a:schemeClr val="dk2"/>
              </a:solidFill>
            </a:endParaRPr>
          </a:p>
        </p:txBody>
      </p:sp>
      <p:graphicFrame>
        <p:nvGraphicFramePr>
          <p:cNvPr id="449" name="Google Shape;449;p55"/>
          <p:cNvGraphicFramePr/>
          <p:nvPr/>
        </p:nvGraphicFramePr>
        <p:xfrm>
          <a:off x="3927050" y="87750"/>
          <a:ext cx="3000000" cy="3000000"/>
        </p:xfrm>
        <a:graphic>
          <a:graphicData uri="http://schemas.openxmlformats.org/drawingml/2006/table">
            <a:tbl>
              <a:tblPr>
                <a:noFill/>
                <a:tableStyleId>{E9B481B6-16A9-40F0-BF83-A8CC22E4E615}</a:tableStyleId>
              </a:tblPr>
              <a:tblGrid>
                <a:gridCol w="1183825"/>
                <a:gridCol w="3459350"/>
              </a:tblGrid>
              <a:tr h="269475">
                <a:tc>
                  <a:txBody>
                    <a:bodyPr/>
                    <a:lstStyle/>
                    <a:p>
                      <a:pPr indent="0" lvl="0" marL="0" rtl="0" algn="ctr">
                        <a:lnSpc>
                          <a:spcPct val="115000"/>
                        </a:lnSpc>
                        <a:spcBef>
                          <a:spcPts val="0"/>
                        </a:spcBef>
                        <a:spcAft>
                          <a:spcPts val="0"/>
                        </a:spcAft>
                        <a:buNone/>
                      </a:pPr>
                      <a:r>
                        <a:rPr b="1" lang="en" sz="1200">
                          <a:solidFill>
                            <a:srgbClr val="2D3B45"/>
                          </a:solidFill>
                        </a:rPr>
                        <a:t>Symbol </a:t>
                      </a:r>
                      <a:endParaRPr b="1"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E97132"/>
                    </a:solidFill>
                  </a:tcPr>
                </a:tc>
                <a:tc>
                  <a:txBody>
                    <a:bodyPr/>
                    <a:lstStyle/>
                    <a:p>
                      <a:pPr indent="0" lvl="0" marL="0" rtl="0" algn="ctr">
                        <a:lnSpc>
                          <a:spcPct val="115000"/>
                        </a:lnSpc>
                        <a:spcBef>
                          <a:spcPts val="0"/>
                        </a:spcBef>
                        <a:spcAft>
                          <a:spcPts val="0"/>
                        </a:spcAft>
                        <a:buNone/>
                      </a:pPr>
                      <a:r>
                        <a:rPr b="1" lang="en" sz="1200">
                          <a:solidFill>
                            <a:srgbClr val="2D3B45"/>
                          </a:solidFill>
                        </a:rPr>
                        <a:t>  Meaning</a:t>
                      </a:r>
                      <a:endParaRPr b="1"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E97132"/>
                    </a:solidFill>
                  </a:tcPr>
                </a:tc>
              </a:tr>
              <a:tr h="269475">
                <a:tc>
                  <a:txBody>
                    <a:bodyPr/>
                    <a:lstStyle/>
                    <a:p>
                      <a:pPr indent="0" lvl="0" marL="0" rtl="0" algn="ctr">
                        <a:lnSpc>
                          <a:spcPct val="115000"/>
                        </a:lnSpc>
                        <a:spcBef>
                          <a:spcPts val="0"/>
                        </a:spcBef>
                        <a:spcAft>
                          <a:spcPts val="0"/>
                        </a:spcAft>
                        <a:buNone/>
                      </a:pPr>
                      <a:r>
                        <a:rPr lang="en" sz="1200">
                          <a:solidFill>
                            <a:srgbClr val="2D3B45"/>
                          </a:solidFill>
                        </a:rPr>
                        <a:t>a  </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200">
                          <a:solidFill>
                            <a:srgbClr val="2D3B45"/>
                          </a:solidFill>
                        </a:rPr>
                        <a:t>adenine</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269475">
                <a:tc>
                  <a:txBody>
                    <a:bodyPr/>
                    <a:lstStyle/>
                    <a:p>
                      <a:pPr indent="0" lvl="0" marL="0" rtl="0" algn="ctr">
                        <a:lnSpc>
                          <a:spcPct val="115000"/>
                        </a:lnSpc>
                        <a:spcBef>
                          <a:spcPts val="0"/>
                        </a:spcBef>
                        <a:spcAft>
                          <a:spcPts val="0"/>
                        </a:spcAft>
                        <a:buNone/>
                      </a:pPr>
                      <a:r>
                        <a:rPr lang="en" sz="1200">
                          <a:solidFill>
                            <a:srgbClr val="2D3B45"/>
                          </a:solidFill>
                        </a:rPr>
                        <a:t>g</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2D3B45"/>
                          </a:solidFill>
                        </a:rPr>
                        <a:t>guanine</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269475">
                <a:tc>
                  <a:txBody>
                    <a:bodyPr/>
                    <a:lstStyle/>
                    <a:p>
                      <a:pPr indent="0" lvl="0" marL="0" rtl="0" algn="ctr">
                        <a:lnSpc>
                          <a:spcPct val="115000"/>
                        </a:lnSpc>
                        <a:spcBef>
                          <a:spcPts val="0"/>
                        </a:spcBef>
                        <a:spcAft>
                          <a:spcPts val="0"/>
                        </a:spcAft>
                        <a:buNone/>
                      </a:pPr>
                      <a:r>
                        <a:rPr lang="en" sz="1200">
                          <a:solidFill>
                            <a:srgbClr val="2D3B45"/>
                          </a:solidFill>
                        </a:rPr>
                        <a:t>c</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200">
                          <a:solidFill>
                            <a:srgbClr val="2D3B45"/>
                          </a:solidFill>
                        </a:rPr>
                        <a:t>cytosine</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269475">
                <a:tc>
                  <a:txBody>
                    <a:bodyPr/>
                    <a:lstStyle/>
                    <a:p>
                      <a:pPr indent="0" lvl="0" marL="0" rtl="0" algn="ctr">
                        <a:lnSpc>
                          <a:spcPct val="115000"/>
                        </a:lnSpc>
                        <a:spcBef>
                          <a:spcPts val="0"/>
                        </a:spcBef>
                        <a:spcAft>
                          <a:spcPts val="0"/>
                        </a:spcAft>
                        <a:buNone/>
                      </a:pPr>
                      <a:r>
                        <a:rPr lang="en" sz="1200">
                          <a:solidFill>
                            <a:srgbClr val="2D3B45"/>
                          </a:solidFill>
                        </a:rPr>
                        <a:t>t  </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2D3B45"/>
                          </a:solidFill>
                        </a:rPr>
                        <a:t>t; thymine in DNA; uracil in RNA</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269475">
                <a:tc>
                  <a:txBody>
                    <a:bodyPr/>
                    <a:lstStyle/>
                    <a:p>
                      <a:pPr indent="0" lvl="0" marL="0" rtl="0" algn="ctr">
                        <a:lnSpc>
                          <a:spcPct val="115000"/>
                        </a:lnSpc>
                        <a:spcBef>
                          <a:spcPts val="0"/>
                        </a:spcBef>
                        <a:spcAft>
                          <a:spcPts val="0"/>
                        </a:spcAft>
                        <a:buNone/>
                      </a:pPr>
                      <a:r>
                        <a:rPr lang="en" sz="1200">
                          <a:solidFill>
                            <a:srgbClr val="2D3B45"/>
                          </a:solidFill>
                        </a:rPr>
                        <a:t>m</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200">
                          <a:solidFill>
                            <a:srgbClr val="2D3B45"/>
                          </a:solidFill>
                        </a:rPr>
                        <a:t>a or c</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269475">
                <a:tc>
                  <a:txBody>
                    <a:bodyPr/>
                    <a:lstStyle/>
                    <a:p>
                      <a:pPr indent="0" lvl="0" marL="0" rtl="0" algn="ctr">
                        <a:lnSpc>
                          <a:spcPct val="115000"/>
                        </a:lnSpc>
                        <a:spcBef>
                          <a:spcPts val="0"/>
                        </a:spcBef>
                        <a:spcAft>
                          <a:spcPts val="0"/>
                        </a:spcAft>
                        <a:buNone/>
                      </a:pPr>
                      <a:r>
                        <a:rPr lang="en" sz="1200">
                          <a:solidFill>
                            <a:srgbClr val="2D3B45"/>
                          </a:solidFill>
                        </a:rPr>
                        <a:t>r</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2D3B45"/>
                          </a:solidFill>
                        </a:rPr>
                        <a:t>a or g</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269475">
                <a:tc>
                  <a:txBody>
                    <a:bodyPr/>
                    <a:lstStyle/>
                    <a:p>
                      <a:pPr indent="0" lvl="0" marL="0" rtl="0" algn="ctr">
                        <a:lnSpc>
                          <a:spcPct val="115000"/>
                        </a:lnSpc>
                        <a:spcBef>
                          <a:spcPts val="0"/>
                        </a:spcBef>
                        <a:spcAft>
                          <a:spcPts val="0"/>
                        </a:spcAft>
                        <a:buNone/>
                      </a:pPr>
                      <a:r>
                        <a:rPr lang="en" sz="1200">
                          <a:solidFill>
                            <a:srgbClr val="2D3B45"/>
                          </a:solidFill>
                        </a:rPr>
                        <a:t>w</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200">
                          <a:solidFill>
                            <a:srgbClr val="2D3B45"/>
                          </a:solidFill>
                        </a:rPr>
                        <a:t>a or t</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269475">
                <a:tc>
                  <a:txBody>
                    <a:bodyPr/>
                    <a:lstStyle/>
                    <a:p>
                      <a:pPr indent="0" lvl="0" marL="0" rtl="0" algn="ctr">
                        <a:lnSpc>
                          <a:spcPct val="115000"/>
                        </a:lnSpc>
                        <a:spcBef>
                          <a:spcPts val="0"/>
                        </a:spcBef>
                        <a:spcAft>
                          <a:spcPts val="0"/>
                        </a:spcAft>
                        <a:buNone/>
                      </a:pPr>
                      <a:r>
                        <a:rPr lang="en" sz="1200">
                          <a:solidFill>
                            <a:srgbClr val="2D3B45"/>
                          </a:solidFill>
                        </a:rPr>
                        <a:t>s</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2D3B45"/>
                          </a:solidFill>
                        </a:rPr>
                        <a:t>c or g</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269475">
                <a:tc>
                  <a:txBody>
                    <a:bodyPr/>
                    <a:lstStyle/>
                    <a:p>
                      <a:pPr indent="0" lvl="0" marL="0" rtl="0" algn="ctr">
                        <a:lnSpc>
                          <a:spcPct val="115000"/>
                        </a:lnSpc>
                        <a:spcBef>
                          <a:spcPts val="0"/>
                        </a:spcBef>
                        <a:spcAft>
                          <a:spcPts val="0"/>
                        </a:spcAft>
                        <a:buNone/>
                      </a:pPr>
                      <a:r>
                        <a:rPr lang="en" sz="1200">
                          <a:solidFill>
                            <a:srgbClr val="2D3B45"/>
                          </a:solidFill>
                        </a:rPr>
                        <a:t>y</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200">
                          <a:solidFill>
                            <a:srgbClr val="2D3B45"/>
                          </a:solidFill>
                        </a:rPr>
                        <a:t>c or t</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269475">
                <a:tc>
                  <a:txBody>
                    <a:bodyPr/>
                    <a:lstStyle/>
                    <a:p>
                      <a:pPr indent="0" lvl="0" marL="0" rtl="0" algn="ctr">
                        <a:lnSpc>
                          <a:spcPct val="115000"/>
                        </a:lnSpc>
                        <a:spcBef>
                          <a:spcPts val="0"/>
                        </a:spcBef>
                        <a:spcAft>
                          <a:spcPts val="0"/>
                        </a:spcAft>
                        <a:buNone/>
                      </a:pPr>
                      <a:r>
                        <a:rPr lang="en" sz="1200">
                          <a:solidFill>
                            <a:srgbClr val="2D3B45"/>
                          </a:solidFill>
                        </a:rPr>
                        <a:t>k</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2D3B45"/>
                          </a:solidFill>
                        </a:rPr>
                        <a:t>g or t</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269475">
                <a:tc>
                  <a:txBody>
                    <a:bodyPr/>
                    <a:lstStyle/>
                    <a:p>
                      <a:pPr indent="0" lvl="0" marL="0" rtl="0" algn="ctr">
                        <a:lnSpc>
                          <a:spcPct val="115000"/>
                        </a:lnSpc>
                        <a:spcBef>
                          <a:spcPts val="0"/>
                        </a:spcBef>
                        <a:spcAft>
                          <a:spcPts val="0"/>
                        </a:spcAft>
                        <a:buNone/>
                      </a:pPr>
                      <a:r>
                        <a:rPr lang="en" sz="1200">
                          <a:solidFill>
                            <a:srgbClr val="2D3B45"/>
                          </a:solidFill>
                        </a:rPr>
                        <a:t>v</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200">
                          <a:solidFill>
                            <a:srgbClr val="2D3B45"/>
                          </a:solidFill>
                        </a:rPr>
                        <a:t>a or c or g; not t</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269475">
                <a:tc>
                  <a:txBody>
                    <a:bodyPr/>
                    <a:lstStyle/>
                    <a:p>
                      <a:pPr indent="0" lvl="0" marL="0" rtl="0" algn="ctr">
                        <a:lnSpc>
                          <a:spcPct val="115000"/>
                        </a:lnSpc>
                        <a:spcBef>
                          <a:spcPts val="0"/>
                        </a:spcBef>
                        <a:spcAft>
                          <a:spcPts val="0"/>
                        </a:spcAft>
                        <a:buNone/>
                      </a:pPr>
                      <a:r>
                        <a:rPr lang="en" sz="1200">
                          <a:solidFill>
                            <a:srgbClr val="2D3B45"/>
                          </a:solidFill>
                        </a:rPr>
                        <a:t>h</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2D3B45"/>
                          </a:solidFill>
                        </a:rPr>
                        <a:t>a or c or t; not g</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269475">
                <a:tc>
                  <a:txBody>
                    <a:bodyPr/>
                    <a:lstStyle/>
                    <a:p>
                      <a:pPr indent="0" lvl="0" marL="0" rtl="0" algn="ctr">
                        <a:lnSpc>
                          <a:spcPct val="115000"/>
                        </a:lnSpc>
                        <a:spcBef>
                          <a:spcPts val="0"/>
                        </a:spcBef>
                        <a:spcAft>
                          <a:spcPts val="0"/>
                        </a:spcAft>
                        <a:buNone/>
                      </a:pPr>
                      <a:r>
                        <a:rPr lang="en" sz="1200">
                          <a:solidFill>
                            <a:srgbClr val="2D3B45"/>
                          </a:solidFill>
                        </a:rPr>
                        <a:t>d</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200">
                          <a:solidFill>
                            <a:srgbClr val="2D3B45"/>
                          </a:solidFill>
                        </a:rPr>
                        <a:t>a or g or t; not c</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269475">
                <a:tc>
                  <a:txBody>
                    <a:bodyPr/>
                    <a:lstStyle/>
                    <a:p>
                      <a:pPr indent="0" lvl="0" marL="0" rtl="0" algn="ctr">
                        <a:lnSpc>
                          <a:spcPct val="115000"/>
                        </a:lnSpc>
                        <a:spcBef>
                          <a:spcPts val="0"/>
                        </a:spcBef>
                        <a:spcAft>
                          <a:spcPts val="0"/>
                        </a:spcAft>
                        <a:buNone/>
                      </a:pPr>
                      <a:r>
                        <a:rPr lang="en" sz="1200">
                          <a:solidFill>
                            <a:srgbClr val="2D3B45"/>
                          </a:solidFill>
                        </a:rPr>
                        <a:t>b</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2D3B45"/>
                          </a:solidFill>
                        </a:rPr>
                        <a:t>c or g or t; not a</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269475">
                <a:tc>
                  <a:txBody>
                    <a:bodyPr/>
                    <a:lstStyle/>
                    <a:p>
                      <a:pPr indent="0" lvl="0" marL="0" rtl="0" algn="ctr">
                        <a:lnSpc>
                          <a:spcPct val="115000"/>
                        </a:lnSpc>
                        <a:spcBef>
                          <a:spcPts val="0"/>
                        </a:spcBef>
                        <a:spcAft>
                          <a:spcPts val="0"/>
                        </a:spcAft>
                        <a:buNone/>
                      </a:pPr>
                      <a:r>
                        <a:rPr lang="en" sz="1200">
                          <a:solidFill>
                            <a:srgbClr val="2D3B45"/>
                          </a:solidFill>
                        </a:rPr>
                        <a:t>n</a:t>
                      </a:r>
                      <a:endParaRPr sz="12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200">
                          <a:solidFill>
                            <a:srgbClr val="2D3B45"/>
                          </a:solidFill>
                        </a:rPr>
                        <a:t>a or c or g or t</a:t>
                      </a:r>
                      <a:endParaRPr sz="12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 hot encoding of nucleotides</a:t>
            </a:r>
            <a:endParaRPr/>
          </a:p>
        </p:txBody>
      </p:sp>
      <p:pic>
        <p:nvPicPr>
          <p:cNvPr id="455" name="Google Shape;455;p56"/>
          <p:cNvPicPr preferRelativeResize="0"/>
          <p:nvPr/>
        </p:nvPicPr>
        <p:blipFill>
          <a:blip r:embed="rId3">
            <a:alphaModFix/>
          </a:blip>
          <a:stretch>
            <a:fillRect/>
          </a:stretch>
        </p:blipFill>
        <p:spPr>
          <a:xfrm>
            <a:off x="4266550" y="1052500"/>
            <a:ext cx="4162425" cy="3038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 much data</a:t>
            </a:r>
            <a:endParaRPr/>
          </a:p>
        </p:txBody>
      </p:sp>
      <p:sp>
        <p:nvSpPr>
          <p:cNvPr id="461" name="Google Shape;461;p57"/>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62" name="Google Shape;462;p5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463" name="Google Shape;463;p57"/>
          <p:cNvPicPr preferRelativeResize="0"/>
          <p:nvPr/>
        </p:nvPicPr>
        <p:blipFill>
          <a:blip r:embed="rId3">
            <a:alphaModFix/>
          </a:blip>
          <a:stretch>
            <a:fillRect/>
          </a:stretch>
        </p:blipFill>
        <p:spPr>
          <a:xfrm>
            <a:off x="4139975" y="514175"/>
            <a:ext cx="4279014" cy="4432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txBox="1"/>
          <p:nvPr>
            <p:ph type="title"/>
          </p:nvPr>
        </p:nvSpPr>
        <p:spPr>
          <a:xfrm>
            <a:off x="197375" y="130325"/>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top 8 species</a:t>
            </a:r>
            <a:endParaRPr/>
          </a:p>
        </p:txBody>
      </p:sp>
      <p:sp>
        <p:nvSpPr>
          <p:cNvPr id="469" name="Google Shape;469;p58"/>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70" name="Google Shape;470;p58"/>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471" name="Google Shape;471;p58"/>
          <p:cNvPicPr preferRelativeResize="0"/>
          <p:nvPr/>
        </p:nvPicPr>
        <p:blipFill>
          <a:blip r:embed="rId3">
            <a:alphaModFix/>
          </a:blip>
          <a:stretch>
            <a:fillRect/>
          </a:stretch>
        </p:blipFill>
        <p:spPr>
          <a:xfrm>
            <a:off x="2505325" y="130325"/>
            <a:ext cx="1509701" cy="1132276"/>
          </a:xfrm>
          <a:prstGeom prst="rect">
            <a:avLst/>
          </a:prstGeom>
          <a:noFill/>
          <a:ln>
            <a:noFill/>
          </a:ln>
        </p:spPr>
      </p:pic>
      <p:pic>
        <p:nvPicPr>
          <p:cNvPr id="472" name="Google Shape;472;p58"/>
          <p:cNvPicPr preferRelativeResize="0"/>
          <p:nvPr/>
        </p:nvPicPr>
        <p:blipFill>
          <a:blip r:embed="rId4">
            <a:alphaModFix/>
          </a:blip>
          <a:stretch>
            <a:fillRect/>
          </a:stretch>
        </p:blipFill>
        <p:spPr>
          <a:xfrm>
            <a:off x="2238675" y="1399598"/>
            <a:ext cx="1776349" cy="659925"/>
          </a:xfrm>
          <a:prstGeom prst="rect">
            <a:avLst/>
          </a:prstGeom>
          <a:noFill/>
          <a:ln>
            <a:noFill/>
          </a:ln>
        </p:spPr>
      </p:pic>
      <p:pic>
        <p:nvPicPr>
          <p:cNvPr id="473" name="Google Shape;473;p58"/>
          <p:cNvPicPr preferRelativeResize="0"/>
          <p:nvPr/>
        </p:nvPicPr>
        <p:blipFill>
          <a:blip r:embed="rId5">
            <a:alphaModFix/>
          </a:blip>
          <a:stretch>
            <a:fillRect/>
          </a:stretch>
        </p:blipFill>
        <p:spPr>
          <a:xfrm>
            <a:off x="2758764" y="2546373"/>
            <a:ext cx="1002825" cy="962125"/>
          </a:xfrm>
          <a:prstGeom prst="rect">
            <a:avLst/>
          </a:prstGeom>
          <a:noFill/>
          <a:ln>
            <a:noFill/>
          </a:ln>
        </p:spPr>
      </p:pic>
      <p:pic>
        <p:nvPicPr>
          <p:cNvPr id="474" name="Google Shape;474;p58"/>
          <p:cNvPicPr preferRelativeResize="0"/>
          <p:nvPr/>
        </p:nvPicPr>
        <p:blipFill>
          <a:blip r:embed="rId6">
            <a:alphaModFix/>
          </a:blip>
          <a:stretch>
            <a:fillRect/>
          </a:stretch>
        </p:blipFill>
        <p:spPr>
          <a:xfrm>
            <a:off x="326337" y="2088600"/>
            <a:ext cx="1344424" cy="1344425"/>
          </a:xfrm>
          <a:prstGeom prst="rect">
            <a:avLst/>
          </a:prstGeom>
          <a:noFill/>
          <a:ln>
            <a:noFill/>
          </a:ln>
        </p:spPr>
      </p:pic>
      <p:pic>
        <p:nvPicPr>
          <p:cNvPr id="475" name="Google Shape;475;p58"/>
          <p:cNvPicPr preferRelativeResize="0"/>
          <p:nvPr/>
        </p:nvPicPr>
        <p:blipFill>
          <a:blip r:embed="rId7">
            <a:alphaModFix/>
          </a:blip>
          <a:stretch>
            <a:fillRect/>
          </a:stretch>
        </p:blipFill>
        <p:spPr>
          <a:xfrm>
            <a:off x="3288638" y="4085400"/>
            <a:ext cx="1344425" cy="896068"/>
          </a:xfrm>
          <a:prstGeom prst="rect">
            <a:avLst/>
          </a:prstGeom>
          <a:noFill/>
          <a:ln>
            <a:noFill/>
          </a:ln>
        </p:spPr>
      </p:pic>
      <p:pic>
        <p:nvPicPr>
          <p:cNvPr id="476" name="Google Shape;476;p58"/>
          <p:cNvPicPr preferRelativeResize="0"/>
          <p:nvPr/>
        </p:nvPicPr>
        <p:blipFill rotWithShape="1">
          <a:blip r:embed="rId8">
            <a:alphaModFix/>
          </a:blip>
          <a:srcRect b="0" l="27709" r="0" t="0"/>
          <a:stretch/>
        </p:blipFill>
        <p:spPr>
          <a:xfrm>
            <a:off x="1776450" y="2118288"/>
            <a:ext cx="811526" cy="906900"/>
          </a:xfrm>
          <a:prstGeom prst="rect">
            <a:avLst/>
          </a:prstGeom>
          <a:noFill/>
          <a:ln>
            <a:noFill/>
          </a:ln>
        </p:spPr>
      </p:pic>
      <p:pic>
        <p:nvPicPr>
          <p:cNvPr id="477" name="Google Shape;477;p58"/>
          <p:cNvPicPr preferRelativeResize="0"/>
          <p:nvPr/>
        </p:nvPicPr>
        <p:blipFill>
          <a:blip r:embed="rId9">
            <a:alphaModFix/>
          </a:blip>
          <a:stretch>
            <a:fillRect/>
          </a:stretch>
        </p:blipFill>
        <p:spPr>
          <a:xfrm>
            <a:off x="2057400" y="3995362"/>
            <a:ext cx="1173195" cy="659925"/>
          </a:xfrm>
          <a:prstGeom prst="rect">
            <a:avLst/>
          </a:prstGeom>
          <a:noFill/>
          <a:ln>
            <a:noFill/>
          </a:ln>
        </p:spPr>
      </p:pic>
      <p:pic>
        <p:nvPicPr>
          <p:cNvPr id="478" name="Google Shape;478;p58"/>
          <p:cNvPicPr preferRelativeResize="0"/>
          <p:nvPr/>
        </p:nvPicPr>
        <p:blipFill>
          <a:blip r:embed="rId10">
            <a:alphaModFix/>
          </a:blip>
          <a:stretch>
            <a:fillRect/>
          </a:stretch>
        </p:blipFill>
        <p:spPr>
          <a:xfrm>
            <a:off x="326324" y="3587551"/>
            <a:ext cx="1509692" cy="1344425"/>
          </a:xfrm>
          <a:prstGeom prst="rect">
            <a:avLst/>
          </a:prstGeom>
          <a:noFill/>
          <a:ln>
            <a:noFill/>
          </a:ln>
        </p:spPr>
      </p:pic>
      <p:graphicFrame>
        <p:nvGraphicFramePr>
          <p:cNvPr id="479" name="Google Shape;479;p58"/>
          <p:cNvGraphicFramePr/>
          <p:nvPr/>
        </p:nvGraphicFramePr>
        <p:xfrm>
          <a:off x="4279788" y="255938"/>
          <a:ext cx="3000000" cy="3000000"/>
        </p:xfrm>
        <a:graphic>
          <a:graphicData uri="http://schemas.openxmlformats.org/drawingml/2006/table">
            <a:tbl>
              <a:tblPr>
                <a:noFill/>
                <a:tableStyleId>{E9B481B6-16A9-40F0-BF83-A8CC22E4E615}</a:tableStyleId>
              </a:tblPr>
              <a:tblGrid>
                <a:gridCol w="1046025"/>
                <a:gridCol w="1155225"/>
                <a:gridCol w="931075"/>
                <a:gridCol w="1396625"/>
              </a:tblGrid>
              <a:tr h="508675">
                <a:tc>
                  <a:txBody>
                    <a:bodyPr/>
                    <a:lstStyle/>
                    <a:p>
                      <a:pPr indent="0" lvl="0" marL="0" rtl="0" algn="ctr">
                        <a:lnSpc>
                          <a:spcPct val="115000"/>
                        </a:lnSpc>
                        <a:spcBef>
                          <a:spcPts val="0"/>
                        </a:spcBef>
                        <a:spcAft>
                          <a:spcPts val="0"/>
                        </a:spcAft>
                        <a:buNone/>
                      </a:pPr>
                      <a:r>
                        <a:rPr b="1" lang="en" sz="1000">
                          <a:solidFill>
                            <a:srgbClr val="2D3B45"/>
                          </a:solidFill>
                        </a:rPr>
                        <a:t>Host Name</a:t>
                      </a:r>
                      <a:endParaRPr b="1" sz="10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E97132"/>
                    </a:solidFill>
                  </a:tcPr>
                </a:tc>
                <a:tc>
                  <a:txBody>
                    <a:bodyPr/>
                    <a:lstStyle/>
                    <a:p>
                      <a:pPr indent="0" lvl="0" marL="0" rtl="0" algn="ctr">
                        <a:lnSpc>
                          <a:spcPct val="115000"/>
                        </a:lnSpc>
                        <a:spcBef>
                          <a:spcPts val="0"/>
                        </a:spcBef>
                        <a:spcAft>
                          <a:spcPts val="0"/>
                        </a:spcAft>
                        <a:buNone/>
                      </a:pPr>
                      <a:r>
                        <a:rPr b="1" lang="en" sz="1000">
                          <a:solidFill>
                            <a:srgbClr val="2D3B45"/>
                          </a:solidFill>
                        </a:rPr>
                        <a:t>Common Name</a:t>
                      </a:r>
                      <a:endParaRPr b="1"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E97132"/>
                    </a:solidFill>
                  </a:tcPr>
                </a:tc>
                <a:tc>
                  <a:txBody>
                    <a:bodyPr/>
                    <a:lstStyle/>
                    <a:p>
                      <a:pPr indent="0" lvl="0" marL="0" rtl="0" algn="ctr">
                        <a:lnSpc>
                          <a:spcPct val="115000"/>
                        </a:lnSpc>
                        <a:spcBef>
                          <a:spcPts val="0"/>
                        </a:spcBef>
                        <a:spcAft>
                          <a:spcPts val="0"/>
                        </a:spcAft>
                        <a:buNone/>
                      </a:pPr>
                      <a:r>
                        <a:rPr b="1" lang="en" sz="1000">
                          <a:solidFill>
                            <a:srgbClr val="2D3B45"/>
                          </a:solidFill>
                        </a:rPr>
                        <a:t>Initial sample size</a:t>
                      </a:r>
                      <a:endParaRPr b="1"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E97132"/>
                    </a:solidFill>
                  </a:tcPr>
                </a:tc>
                <a:tc>
                  <a:txBody>
                    <a:bodyPr/>
                    <a:lstStyle/>
                    <a:p>
                      <a:pPr indent="0" lvl="0" marL="0" rtl="0" algn="ctr">
                        <a:lnSpc>
                          <a:spcPct val="115000"/>
                        </a:lnSpc>
                        <a:spcBef>
                          <a:spcPts val="0"/>
                        </a:spcBef>
                        <a:spcAft>
                          <a:spcPts val="0"/>
                        </a:spcAft>
                        <a:buNone/>
                      </a:pPr>
                      <a:r>
                        <a:rPr b="1" lang="en" sz="1000">
                          <a:solidFill>
                            <a:srgbClr val="2D3B45"/>
                          </a:solidFill>
                        </a:rPr>
                        <a:t>Reduced sample size</a:t>
                      </a:r>
                      <a:endParaRPr b="1" sz="10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E97132"/>
                    </a:solidFill>
                  </a:tcPr>
                </a:tc>
              </a:tr>
              <a:tr h="362575">
                <a:tc>
                  <a:txBody>
                    <a:bodyPr/>
                    <a:lstStyle/>
                    <a:p>
                      <a:pPr indent="0" lvl="0" marL="0" rtl="0" algn="ctr">
                        <a:lnSpc>
                          <a:spcPct val="115000"/>
                        </a:lnSpc>
                        <a:spcBef>
                          <a:spcPts val="0"/>
                        </a:spcBef>
                        <a:spcAft>
                          <a:spcPts val="0"/>
                        </a:spcAft>
                        <a:buNone/>
                      </a:pPr>
                      <a:r>
                        <a:rPr lang="en" sz="1000">
                          <a:solidFill>
                            <a:srgbClr val="2D3B45"/>
                          </a:solidFill>
                        </a:rPr>
                        <a:t>Homo sapiens </a:t>
                      </a:r>
                      <a:endParaRPr sz="10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Human</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9112</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423</a:t>
                      </a:r>
                      <a:endParaRPr sz="10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216475">
                <a:tc>
                  <a:txBody>
                    <a:bodyPr/>
                    <a:lstStyle/>
                    <a:p>
                      <a:pPr indent="0" lvl="0" marL="0" rtl="0" algn="ctr">
                        <a:lnSpc>
                          <a:spcPct val="115000"/>
                        </a:lnSpc>
                        <a:spcBef>
                          <a:spcPts val="0"/>
                        </a:spcBef>
                        <a:spcAft>
                          <a:spcPts val="0"/>
                        </a:spcAft>
                        <a:buNone/>
                      </a:pPr>
                      <a:r>
                        <a:rPr lang="en" sz="1000">
                          <a:solidFill>
                            <a:srgbClr val="2D3B45"/>
                          </a:solidFill>
                        </a:rPr>
                        <a:t>Diptera</a:t>
                      </a:r>
                      <a:endParaRPr sz="10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Fly</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440</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423</a:t>
                      </a:r>
                      <a:endParaRPr sz="10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508675">
                <a:tc>
                  <a:txBody>
                    <a:bodyPr/>
                    <a:lstStyle/>
                    <a:p>
                      <a:pPr indent="0" lvl="0" marL="0" rtl="0" algn="ctr">
                        <a:lnSpc>
                          <a:spcPct val="115000"/>
                        </a:lnSpc>
                        <a:spcBef>
                          <a:spcPts val="0"/>
                        </a:spcBef>
                        <a:spcAft>
                          <a:spcPts val="0"/>
                        </a:spcAft>
                        <a:buNone/>
                      </a:pPr>
                      <a:r>
                        <a:rPr lang="en" sz="1000">
                          <a:solidFill>
                            <a:srgbClr val="2D3B45"/>
                          </a:solidFill>
                        </a:rPr>
                        <a:t>Mastomys natalensis</a:t>
                      </a:r>
                      <a:endParaRPr sz="10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Natal multimammate mouse</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1255</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423</a:t>
                      </a:r>
                      <a:endParaRPr sz="10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362575">
                <a:tc>
                  <a:txBody>
                    <a:bodyPr/>
                    <a:lstStyle/>
                    <a:p>
                      <a:pPr indent="0" lvl="0" marL="0" rtl="0" algn="ctr">
                        <a:lnSpc>
                          <a:spcPct val="115000"/>
                        </a:lnSpc>
                        <a:spcBef>
                          <a:spcPts val="0"/>
                        </a:spcBef>
                        <a:spcAft>
                          <a:spcPts val="0"/>
                        </a:spcAft>
                        <a:buNone/>
                      </a:pPr>
                      <a:r>
                        <a:rPr lang="en" sz="1000">
                          <a:solidFill>
                            <a:srgbClr val="2D3B45"/>
                          </a:solidFill>
                        </a:rPr>
                        <a:t>Solanum lycopersicum</a:t>
                      </a:r>
                      <a:endParaRPr sz="10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Tomato</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1125</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423</a:t>
                      </a:r>
                      <a:endParaRPr sz="10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216475">
                <a:tc>
                  <a:txBody>
                    <a:bodyPr/>
                    <a:lstStyle/>
                    <a:p>
                      <a:pPr indent="0" lvl="0" marL="0" rtl="0" algn="ctr">
                        <a:lnSpc>
                          <a:spcPct val="115000"/>
                        </a:lnSpc>
                        <a:spcBef>
                          <a:spcPts val="0"/>
                        </a:spcBef>
                        <a:spcAft>
                          <a:spcPts val="0"/>
                        </a:spcAft>
                        <a:buNone/>
                      </a:pPr>
                      <a:r>
                        <a:rPr lang="en" sz="1000">
                          <a:solidFill>
                            <a:srgbClr val="2D3B45"/>
                          </a:solidFill>
                        </a:rPr>
                        <a:t>Capsicum</a:t>
                      </a:r>
                      <a:endParaRPr sz="10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habanero</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864</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423</a:t>
                      </a:r>
                      <a:endParaRPr sz="10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100000">
                <a:tc>
                  <a:txBody>
                    <a:bodyPr/>
                    <a:lstStyle/>
                    <a:p>
                      <a:pPr indent="0" lvl="0" marL="0" rtl="0" algn="ctr">
                        <a:lnSpc>
                          <a:spcPct val="115000"/>
                        </a:lnSpc>
                        <a:spcBef>
                          <a:spcPts val="0"/>
                        </a:spcBef>
                        <a:spcAft>
                          <a:spcPts val="0"/>
                        </a:spcAft>
                        <a:buNone/>
                      </a:pPr>
                      <a:r>
                        <a:rPr lang="en" sz="1000">
                          <a:solidFill>
                            <a:srgbClr val="2D3B45"/>
                          </a:solidFill>
                        </a:rPr>
                        <a:t>Archis hypogaea </a:t>
                      </a:r>
                      <a:endParaRPr sz="10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peanut</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1231</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423</a:t>
                      </a:r>
                      <a:endParaRPr sz="10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r h="362575">
                <a:tc>
                  <a:txBody>
                    <a:bodyPr/>
                    <a:lstStyle/>
                    <a:p>
                      <a:pPr indent="0" lvl="0" marL="0" rtl="0" algn="ctr">
                        <a:lnSpc>
                          <a:spcPct val="115000"/>
                        </a:lnSpc>
                        <a:spcBef>
                          <a:spcPts val="0"/>
                        </a:spcBef>
                        <a:spcAft>
                          <a:spcPts val="0"/>
                        </a:spcAft>
                        <a:buNone/>
                      </a:pPr>
                      <a:r>
                        <a:rPr lang="en" sz="1000">
                          <a:solidFill>
                            <a:srgbClr val="2D3B45"/>
                          </a:solidFill>
                        </a:rPr>
                        <a:t>Capsicum annum</a:t>
                      </a:r>
                      <a:endParaRPr sz="10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bell pepper</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606</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c>
                  <a:txBody>
                    <a:bodyPr/>
                    <a:lstStyle/>
                    <a:p>
                      <a:pPr indent="0" lvl="0" marL="0" rtl="0" algn="ctr">
                        <a:lnSpc>
                          <a:spcPct val="115000"/>
                        </a:lnSpc>
                        <a:spcBef>
                          <a:spcPts val="0"/>
                        </a:spcBef>
                        <a:spcAft>
                          <a:spcPts val="0"/>
                        </a:spcAft>
                        <a:buNone/>
                      </a:pPr>
                      <a:r>
                        <a:rPr lang="en" sz="1000">
                          <a:solidFill>
                            <a:srgbClr val="2D3B45"/>
                          </a:solidFill>
                        </a:rPr>
                        <a:t>423</a:t>
                      </a:r>
                      <a:endParaRPr sz="10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solidFill>
                      <a:srgbClr val="FBE2D5"/>
                    </a:solidFill>
                  </a:tcPr>
                </a:tc>
              </a:tr>
              <a:tr h="629225">
                <a:tc>
                  <a:txBody>
                    <a:bodyPr/>
                    <a:lstStyle/>
                    <a:p>
                      <a:pPr indent="0" lvl="0" marL="0" rtl="0" algn="ctr">
                        <a:lnSpc>
                          <a:spcPct val="115000"/>
                        </a:lnSpc>
                        <a:spcBef>
                          <a:spcPts val="0"/>
                        </a:spcBef>
                        <a:spcAft>
                          <a:spcPts val="0"/>
                        </a:spcAft>
                        <a:buNone/>
                      </a:pPr>
                      <a:r>
                        <a:rPr lang="en" sz="1000">
                          <a:solidFill>
                            <a:srgbClr val="2D3B45"/>
                          </a:solidFill>
                        </a:rPr>
                        <a:t>Nicotiana tabacum </a:t>
                      </a:r>
                      <a:endParaRPr sz="1000">
                        <a:solidFill>
                          <a:srgbClr val="2D3B45"/>
                        </a:solidFill>
                      </a:endParaRPr>
                    </a:p>
                  </a:txBody>
                  <a:tcPr marT="9525" marB="91425" marR="9525" marL="9525" anchor="b">
                    <a:lnL cap="flat" cmpd="sng" w="6350">
                      <a:solidFill>
                        <a:srgbClr val="F1A983"/>
                      </a:solidFill>
                      <a:prstDash val="solid"/>
                      <a:round/>
                      <a:headEnd len="sm" w="sm" type="none"/>
                      <a:tailEnd len="sm" w="sm" type="none"/>
                    </a:lnL>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cultivated tobacco</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423</a:t>
                      </a:r>
                      <a:endParaRPr sz="1000">
                        <a:solidFill>
                          <a:srgbClr val="2D3B45"/>
                        </a:solidFill>
                      </a:endParaRPr>
                    </a:p>
                  </a:txBody>
                  <a:tcPr marT="9525" marB="91425" marR="9525" marL="9525" anchor="b">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D3B45"/>
                          </a:solidFill>
                        </a:rPr>
                        <a:t>423</a:t>
                      </a:r>
                      <a:endParaRPr sz="1000">
                        <a:solidFill>
                          <a:srgbClr val="2D3B45"/>
                        </a:solidFill>
                      </a:endParaRPr>
                    </a:p>
                  </a:txBody>
                  <a:tcPr marT="9525" marB="91425" marR="9525" marL="9525" anchor="b">
                    <a:lnR cap="flat" cmpd="sng" w="6350">
                      <a:solidFill>
                        <a:srgbClr val="F1A983"/>
                      </a:solidFill>
                      <a:prstDash val="solid"/>
                      <a:round/>
                      <a:headEnd len="sm" w="sm" type="none"/>
                      <a:tailEnd len="sm" w="sm" type="none"/>
                    </a:lnR>
                    <a:lnT cap="flat" cmpd="sng" w="6350">
                      <a:solidFill>
                        <a:srgbClr val="F1A983"/>
                      </a:solidFill>
                      <a:prstDash val="solid"/>
                      <a:round/>
                      <a:headEnd len="sm" w="sm" type="none"/>
                      <a:tailEnd len="sm" w="sm" type="none"/>
                    </a:lnT>
                    <a:lnB cap="flat" cmpd="sng" w="6350">
                      <a:solidFill>
                        <a:srgbClr val="F1A983"/>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9"/>
          <p:cNvSpPr txBox="1"/>
          <p:nvPr>
            <p:ph type="title"/>
          </p:nvPr>
        </p:nvSpPr>
        <p:spPr>
          <a:xfrm>
            <a:off x="197375" y="1052750"/>
            <a:ext cx="2568000" cy="259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Viral</a:t>
            </a:r>
            <a:endParaRPr/>
          </a:p>
          <a:p>
            <a:pPr indent="0" lvl="0" marL="0" rtl="0" algn="l">
              <a:spcBef>
                <a:spcPts val="0"/>
              </a:spcBef>
              <a:spcAft>
                <a:spcPts val="0"/>
              </a:spcAft>
              <a:buNone/>
            </a:pPr>
            <a:r>
              <a:rPr lang="en"/>
              <a:t>Sequence Length and Padding</a:t>
            </a:r>
            <a:endParaRPr/>
          </a:p>
        </p:txBody>
      </p:sp>
      <p:sp>
        <p:nvSpPr>
          <p:cNvPr id="485" name="Google Shape;485;p5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486" name="Google Shape;486;p5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87" name="Google Shape;487;p5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488" name="Google Shape;488;p59"/>
          <p:cNvPicPr preferRelativeResize="0"/>
          <p:nvPr/>
        </p:nvPicPr>
        <p:blipFill>
          <a:blip r:embed="rId3">
            <a:alphaModFix/>
          </a:blip>
          <a:stretch>
            <a:fillRect/>
          </a:stretch>
        </p:blipFill>
        <p:spPr>
          <a:xfrm>
            <a:off x="2677375" y="727938"/>
            <a:ext cx="6343650" cy="2924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494" name="Google Shape;494;p60"/>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Autoencoder + Transformer</a:t>
            </a:r>
            <a:endParaRPr b="1" sz="2950">
              <a:solidFill>
                <a:srgbClr val="666666"/>
              </a:solidFill>
              <a:latin typeface="Merriweather"/>
              <a:ea typeface="Merriweather"/>
              <a:cs typeface="Merriweather"/>
              <a:sym typeface="Merriweather"/>
            </a:endParaRPr>
          </a:p>
        </p:txBody>
      </p:sp>
      <p:sp>
        <p:nvSpPr>
          <p:cNvPr id="495" name="Google Shape;495;p60"/>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Identifying Predictive RNA Regions</a:t>
            </a:r>
            <a:endParaRPr b="1" sz="2950">
              <a:solidFill>
                <a:srgbClr val="666666"/>
              </a:solidFill>
              <a:latin typeface="Merriweather"/>
              <a:ea typeface="Merriweather"/>
              <a:cs typeface="Merriweather"/>
              <a:sym typeface="Merriweather"/>
            </a:endParaRPr>
          </a:p>
        </p:txBody>
      </p:sp>
      <p:sp>
        <p:nvSpPr>
          <p:cNvPr id="496" name="Google Shape;496;p60"/>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7.</a:t>
            </a:r>
            <a:endParaRPr b="1" sz="1450">
              <a:solidFill>
                <a:srgbClr val="666666"/>
              </a:solidFill>
              <a:latin typeface="Merriweather"/>
              <a:ea typeface="Merriweather"/>
              <a:cs typeface="Merriweather"/>
              <a:sym typeface="Merriweather"/>
            </a:endParaRPr>
          </a:p>
        </p:txBody>
      </p:sp>
      <p:grpSp>
        <p:nvGrpSpPr>
          <p:cNvPr id="497" name="Google Shape;497;p60"/>
          <p:cNvGrpSpPr/>
          <p:nvPr/>
        </p:nvGrpSpPr>
        <p:grpSpPr>
          <a:xfrm>
            <a:off x="187892" y="2829738"/>
            <a:ext cx="8768219" cy="493800"/>
            <a:chOff x="187892" y="2829738"/>
            <a:chExt cx="8768219" cy="493800"/>
          </a:xfrm>
        </p:grpSpPr>
        <p:sp>
          <p:nvSpPr>
            <p:cNvPr id="498" name="Google Shape;498;p60"/>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Multi species Classification CNN</a:t>
              </a:r>
              <a:endParaRPr b="1" sz="2950">
                <a:solidFill>
                  <a:srgbClr val="666666"/>
                </a:solidFill>
                <a:latin typeface="Merriweather"/>
                <a:ea typeface="Merriweather"/>
                <a:cs typeface="Merriweather"/>
                <a:sym typeface="Merriweather"/>
              </a:endParaRPr>
            </a:p>
          </p:txBody>
        </p:sp>
        <p:sp>
          <p:nvSpPr>
            <p:cNvPr id="499" name="Google Shape;499;p60"/>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6.</a:t>
              </a:r>
              <a:endParaRPr b="1" sz="1450">
                <a:solidFill>
                  <a:srgbClr val="666666"/>
                </a:solidFill>
                <a:latin typeface="Merriweather"/>
                <a:ea typeface="Merriweather"/>
                <a:cs typeface="Merriweather"/>
                <a:sym typeface="Merriweather"/>
              </a:endParaRPr>
            </a:p>
          </p:txBody>
        </p:sp>
      </p:grpSp>
      <p:grpSp>
        <p:nvGrpSpPr>
          <p:cNvPr id="500" name="Google Shape;500;p60"/>
          <p:cNvGrpSpPr/>
          <p:nvPr/>
        </p:nvGrpSpPr>
        <p:grpSpPr>
          <a:xfrm>
            <a:off x="187892" y="419664"/>
            <a:ext cx="7500719" cy="493800"/>
            <a:chOff x="187892" y="419664"/>
            <a:chExt cx="7500719" cy="493800"/>
          </a:xfrm>
        </p:grpSpPr>
        <p:sp>
          <p:nvSpPr>
            <p:cNvPr id="501" name="Google Shape;501;p60"/>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Defining the Problem</a:t>
              </a:r>
              <a:endParaRPr b="1" sz="2950">
                <a:solidFill>
                  <a:srgbClr val="666666"/>
                </a:solidFill>
                <a:latin typeface="Merriweather"/>
                <a:ea typeface="Merriweather"/>
                <a:cs typeface="Merriweather"/>
                <a:sym typeface="Merriweather"/>
              </a:endParaRPr>
            </a:p>
          </p:txBody>
        </p:sp>
        <p:sp>
          <p:nvSpPr>
            <p:cNvPr id="502" name="Google Shape;502;p60"/>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1.</a:t>
              </a:r>
              <a:endParaRPr b="1" sz="1450">
                <a:solidFill>
                  <a:srgbClr val="666666"/>
                </a:solidFill>
                <a:latin typeface="Merriweather"/>
                <a:ea typeface="Merriweather"/>
                <a:cs typeface="Merriweather"/>
                <a:sym typeface="Merriweather"/>
              </a:endParaRPr>
            </a:p>
          </p:txBody>
        </p:sp>
      </p:grpSp>
      <p:grpSp>
        <p:nvGrpSpPr>
          <p:cNvPr id="503" name="Google Shape;503;p60"/>
          <p:cNvGrpSpPr/>
          <p:nvPr/>
        </p:nvGrpSpPr>
        <p:grpSpPr>
          <a:xfrm>
            <a:off x="187892" y="913198"/>
            <a:ext cx="7500719" cy="493800"/>
            <a:chOff x="187892" y="913198"/>
            <a:chExt cx="7500719" cy="493800"/>
          </a:xfrm>
        </p:grpSpPr>
        <p:sp>
          <p:nvSpPr>
            <p:cNvPr id="504" name="Google Shape;504;p60"/>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Source</a:t>
              </a:r>
              <a:endParaRPr b="1" sz="2950">
                <a:solidFill>
                  <a:srgbClr val="666666"/>
                </a:solidFill>
                <a:latin typeface="Merriweather"/>
                <a:ea typeface="Merriweather"/>
                <a:cs typeface="Merriweather"/>
                <a:sym typeface="Merriweather"/>
              </a:endParaRPr>
            </a:p>
          </p:txBody>
        </p:sp>
        <p:sp>
          <p:nvSpPr>
            <p:cNvPr id="505" name="Google Shape;505;p60"/>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2.</a:t>
              </a:r>
              <a:endParaRPr b="1" sz="1450">
                <a:solidFill>
                  <a:srgbClr val="666666"/>
                </a:solidFill>
                <a:latin typeface="Merriweather"/>
                <a:ea typeface="Merriweather"/>
                <a:cs typeface="Merriweather"/>
                <a:sym typeface="Merriweather"/>
              </a:endParaRPr>
            </a:p>
          </p:txBody>
        </p:sp>
      </p:grpSp>
      <p:grpSp>
        <p:nvGrpSpPr>
          <p:cNvPr id="506" name="Google Shape;506;p60"/>
          <p:cNvGrpSpPr/>
          <p:nvPr/>
        </p:nvGrpSpPr>
        <p:grpSpPr>
          <a:xfrm>
            <a:off x="187892" y="1885447"/>
            <a:ext cx="7500719" cy="493800"/>
            <a:chOff x="187892" y="1885447"/>
            <a:chExt cx="7500719" cy="493800"/>
          </a:xfrm>
        </p:grpSpPr>
        <p:sp>
          <p:nvSpPr>
            <p:cNvPr id="507" name="Google Shape;507;p60"/>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508" name="Google Shape;508;p60"/>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Binary classification ANN</a:t>
              </a:r>
              <a:endParaRPr b="1" sz="2950">
                <a:solidFill>
                  <a:schemeClr val="dk1"/>
                </a:solidFill>
                <a:latin typeface="Merriweather"/>
                <a:ea typeface="Merriweather"/>
                <a:cs typeface="Merriweather"/>
                <a:sym typeface="Merriweather"/>
              </a:endParaRPr>
            </a:p>
          </p:txBody>
        </p:sp>
      </p:grpSp>
      <p:grpSp>
        <p:nvGrpSpPr>
          <p:cNvPr id="509" name="Google Shape;509;p60"/>
          <p:cNvGrpSpPr/>
          <p:nvPr/>
        </p:nvGrpSpPr>
        <p:grpSpPr>
          <a:xfrm>
            <a:off x="187892" y="1415548"/>
            <a:ext cx="7500719" cy="493800"/>
            <a:chOff x="187892" y="1415548"/>
            <a:chExt cx="7500719" cy="493800"/>
          </a:xfrm>
        </p:grpSpPr>
        <p:sp>
          <p:nvSpPr>
            <p:cNvPr id="510" name="Google Shape;510;p60"/>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3.</a:t>
              </a:r>
              <a:endParaRPr b="1" sz="1450">
                <a:solidFill>
                  <a:srgbClr val="666666"/>
                </a:solidFill>
                <a:latin typeface="Merriweather"/>
                <a:ea typeface="Merriweather"/>
                <a:cs typeface="Merriweather"/>
                <a:sym typeface="Merriweather"/>
              </a:endParaRPr>
            </a:p>
          </p:txBody>
        </p:sp>
        <p:sp>
          <p:nvSpPr>
            <p:cNvPr id="511" name="Google Shape;511;p60"/>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Cleaning / EDA</a:t>
              </a:r>
              <a:endParaRPr b="1" sz="2950">
                <a:solidFill>
                  <a:srgbClr val="666666"/>
                </a:solidFill>
                <a:latin typeface="Merriweather"/>
                <a:ea typeface="Merriweather"/>
                <a:cs typeface="Merriweather"/>
                <a:sym typeface="Merriweather"/>
              </a:endParaRPr>
            </a:p>
          </p:txBody>
        </p:sp>
      </p:grpSp>
      <p:grpSp>
        <p:nvGrpSpPr>
          <p:cNvPr id="512" name="Google Shape;512;p60"/>
          <p:cNvGrpSpPr/>
          <p:nvPr/>
        </p:nvGrpSpPr>
        <p:grpSpPr>
          <a:xfrm>
            <a:off x="187892" y="2356232"/>
            <a:ext cx="7500719" cy="493800"/>
            <a:chOff x="187892" y="2356232"/>
            <a:chExt cx="7500719" cy="493800"/>
          </a:xfrm>
        </p:grpSpPr>
        <p:sp>
          <p:nvSpPr>
            <p:cNvPr id="513" name="Google Shape;513;p60"/>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5.</a:t>
              </a:r>
              <a:endParaRPr b="1" sz="1450">
                <a:solidFill>
                  <a:srgbClr val="666666"/>
                </a:solidFill>
                <a:latin typeface="Merriweather"/>
                <a:ea typeface="Merriweather"/>
                <a:cs typeface="Merriweather"/>
                <a:sym typeface="Merriweather"/>
              </a:endParaRPr>
            </a:p>
          </p:txBody>
        </p:sp>
        <p:sp>
          <p:nvSpPr>
            <p:cNvPr id="514" name="Google Shape;514;p60"/>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CNN</a:t>
              </a:r>
              <a:endParaRPr b="1" sz="2950">
                <a:solidFill>
                  <a:srgbClr val="666666"/>
                </a:solidFill>
                <a:latin typeface="Merriweather"/>
                <a:ea typeface="Merriweather"/>
                <a:cs typeface="Merriweather"/>
                <a:sym typeface="Merriweather"/>
              </a:endParaRPr>
            </a:p>
          </p:txBody>
        </p:sp>
      </p:grpSp>
      <p:sp>
        <p:nvSpPr>
          <p:cNvPr id="515" name="Google Shape;515;p60"/>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8.</a:t>
            </a:r>
            <a:endParaRPr b="1" sz="1450">
              <a:solidFill>
                <a:srgbClr val="666666"/>
              </a:solidFill>
              <a:latin typeface="Merriweather"/>
              <a:ea typeface="Merriweather"/>
              <a:cs typeface="Merriweather"/>
              <a:sym typeface="Merriweather"/>
            </a:endParaRPr>
          </a:p>
        </p:txBody>
      </p:sp>
      <p:grpSp>
        <p:nvGrpSpPr>
          <p:cNvPr id="516" name="Google Shape;516;p60"/>
          <p:cNvGrpSpPr/>
          <p:nvPr/>
        </p:nvGrpSpPr>
        <p:grpSpPr>
          <a:xfrm>
            <a:off x="187892" y="4326625"/>
            <a:ext cx="5610599" cy="493800"/>
            <a:chOff x="187892" y="4326625"/>
            <a:chExt cx="5610599" cy="493800"/>
          </a:xfrm>
        </p:grpSpPr>
        <p:sp>
          <p:nvSpPr>
            <p:cNvPr id="517" name="Google Shape;517;p60"/>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Conclusion and Next Steps</a:t>
              </a:r>
              <a:endParaRPr b="1" sz="2950">
                <a:solidFill>
                  <a:srgbClr val="666666"/>
                </a:solidFill>
                <a:latin typeface="Merriweather"/>
                <a:ea typeface="Merriweather"/>
                <a:cs typeface="Merriweather"/>
                <a:sym typeface="Merriweather"/>
              </a:endParaRPr>
            </a:p>
          </p:txBody>
        </p:sp>
        <p:sp>
          <p:nvSpPr>
            <p:cNvPr id="518" name="Google Shape;518;p60"/>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9.</a:t>
              </a:r>
              <a:endParaRPr b="1" sz="1450">
                <a:solidFill>
                  <a:srgbClr val="666666"/>
                </a:solidFill>
                <a:latin typeface="Merriweather"/>
                <a:ea typeface="Merriweather"/>
                <a:cs typeface="Merriweather"/>
                <a:sym typeface="Merriweather"/>
              </a:endParaRPr>
            </a:p>
          </p:txBody>
        </p:sp>
      </p:grpSp>
      <p:sp>
        <p:nvSpPr>
          <p:cNvPr id="519" name="Google Shape;51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sp>
        <p:nvSpPr>
          <p:cNvPr id="525" name="Google Shape;525;p61"/>
          <p:cNvSpPr txBox="1"/>
          <p:nvPr/>
        </p:nvSpPr>
        <p:spPr>
          <a:xfrm>
            <a:off x="197385" y="24540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ANN</a:t>
            </a:r>
            <a:r>
              <a:rPr b="1" lang="en" sz="2950">
                <a:solidFill>
                  <a:schemeClr val="dk1"/>
                </a:solidFill>
                <a:latin typeface="Merriweather"/>
                <a:ea typeface="Merriweather"/>
                <a:cs typeface="Merriweather"/>
                <a:sym typeface="Merriweather"/>
              </a:rPr>
              <a:t> Structure</a:t>
            </a:r>
            <a:endParaRPr b="1" sz="2950">
              <a:solidFill>
                <a:schemeClr val="dk1"/>
              </a:solidFill>
              <a:latin typeface="Merriweather"/>
              <a:ea typeface="Merriweather"/>
              <a:cs typeface="Merriweather"/>
              <a:sym typeface="Merriweather"/>
            </a:endParaRPr>
          </a:p>
        </p:txBody>
      </p:sp>
      <p:pic>
        <p:nvPicPr>
          <p:cNvPr id="526" name="Google Shape;526;p61" title="Screenshot 2025-05-01 at 18.38.58.png"/>
          <p:cNvPicPr preferRelativeResize="0"/>
          <p:nvPr/>
        </p:nvPicPr>
        <p:blipFill>
          <a:blip r:embed="rId3">
            <a:alphaModFix/>
          </a:blip>
          <a:stretch>
            <a:fillRect/>
          </a:stretch>
        </p:blipFill>
        <p:spPr>
          <a:xfrm>
            <a:off x="152400" y="891607"/>
            <a:ext cx="4606788" cy="40994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2"/>
          <p:cNvSpPr txBox="1"/>
          <p:nvPr/>
        </p:nvSpPr>
        <p:spPr>
          <a:xfrm>
            <a:off x="197385" y="24540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ANN </a:t>
            </a:r>
            <a:r>
              <a:rPr b="1" lang="en" sz="2950">
                <a:solidFill>
                  <a:schemeClr val="dk1"/>
                </a:solidFill>
                <a:latin typeface="Merriweather"/>
                <a:ea typeface="Merriweather"/>
                <a:cs typeface="Merriweather"/>
                <a:sym typeface="Merriweather"/>
              </a:rPr>
              <a:t>Performance</a:t>
            </a:r>
            <a:endParaRPr b="1" sz="2950">
              <a:solidFill>
                <a:schemeClr val="dk1"/>
              </a:solidFill>
              <a:latin typeface="Merriweather"/>
              <a:ea typeface="Merriweather"/>
              <a:cs typeface="Merriweather"/>
              <a:sym typeface="Merriweather"/>
            </a:endParaRPr>
          </a:p>
        </p:txBody>
      </p:sp>
      <p:graphicFrame>
        <p:nvGraphicFramePr>
          <p:cNvPr id="532" name="Google Shape;532;p62"/>
          <p:cNvGraphicFramePr/>
          <p:nvPr/>
        </p:nvGraphicFramePr>
        <p:xfrm>
          <a:off x="952500" y="3965400"/>
          <a:ext cx="3000000" cy="3000000"/>
        </p:xfrm>
        <a:graphic>
          <a:graphicData uri="http://schemas.openxmlformats.org/drawingml/2006/table">
            <a:tbl>
              <a:tblPr>
                <a:noFill/>
                <a:tableStyleId>{BE622C04-2744-4E57-8442-74E29E66D073}</a:tableStyleId>
              </a:tblPr>
              <a:tblGrid>
                <a:gridCol w="1809750"/>
                <a:gridCol w="1809750"/>
                <a:gridCol w="1809750"/>
                <a:gridCol w="1809750"/>
              </a:tblGrid>
              <a:tr h="381000">
                <a:tc>
                  <a:txBody>
                    <a:bodyPr/>
                    <a:lstStyle/>
                    <a:p>
                      <a:pPr indent="0" lvl="0" marL="0" rtl="0" algn="l">
                        <a:spcBef>
                          <a:spcPts val="0"/>
                        </a:spcBef>
                        <a:spcAft>
                          <a:spcPts val="0"/>
                        </a:spcAft>
                        <a:buNone/>
                      </a:pPr>
                      <a:r>
                        <a:rPr lang="en"/>
                        <a:t>Accuracy</a:t>
                      </a:r>
                      <a:endParaRPr/>
                    </a:p>
                  </a:txBody>
                  <a:tcPr marT="91425" marB="91425" marR="91425" marL="91425"/>
                </a:tc>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F1-score</a:t>
                      </a:r>
                      <a:endParaRPr/>
                    </a:p>
                  </a:txBody>
                  <a:tcPr marT="91425" marB="91425" marR="91425" marL="91425"/>
                </a:tc>
              </a:tr>
              <a:tr h="381000">
                <a:tc>
                  <a:txBody>
                    <a:bodyPr/>
                    <a:lstStyle/>
                    <a:p>
                      <a:pPr indent="0" lvl="0" marL="0" rtl="0" algn="l">
                        <a:spcBef>
                          <a:spcPts val="0"/>
                        </a:spcBef>
                        <a:spcAft>
                          <a:spcPts val="0"/>
                        </a:spcAft>
                        <a:buNone/>
                      </a:pPr>
                      <a:r>
                        <a:rPr lang="en"/>
                        <a:t>0.91</a:t>
                      </a:r>
                      <a:endParaRPr/>
                    </a:p>
                  </a:txBody>
                  <a:tcPr marT="91425" marB="91425" marR="91425" marL="91425"/>
                </a:tc>
                <a:tc>
                  <a:txBody>
                    <a:bodyPr/>
                    <a:lstStyle/>
                    <a:p>
                      <a:pPr indent="0" lvl="0" marL="0" rtl="0" algn="l">
                        <a:spcBef>
                          <a:spcPts val="0"/>
                        </a:spcBef>
                        <a:spcAft>
                          <a:spcPts val="0"/>
                        </a:spcAft>
                        <a:buNone/>
                      </a:pPr>
                      <a:r>
                        <a:rPr lang="en"/>
                        <a:t>0.91</a:t>
                      </a:r>
                      <a:endParaRPr/>
                    </a:p>
                  </a:txBody>
                  <a:tcPr marT="91425" marB="91425" marR="91425" marL="91425"/>
                </a:tc>
                <a:tc>
                  <a:txBody>
                    <a:bodyPr/>
                    <a:lstStyle/>
                    <a:p>
                      <a:pPr indent="0" lvl="0" marL="0" rtl="0" algn="l">
                        <a:spcBef>
                          <a:spcPts val="0"/>
                        </a:spcBef>
                        <a:spcAft>
                          <a:spcPts val="0"/>
                        </a:spcAft>
                        <a:buNone/>
                      </a:pPr>
                      <a:r>
                        <a:rPr lang="en"/>
                        <a:t>0.91</a:t>
                      </a:r>
                      <a:endParaRPr/>
                    </a:p>
                  </a:txBody>
                  <a:tcPr marT="91425" marB="91425" marR="91425" marL="91425"/>
                </a:tc>
                <a:tc>
                  <a:txBody>
                    <a:bodyPr/>
                    <a:lstStyle/>
                    <a:p>
                      <a:pPr indent="0" lvl="0" marL="0" rtl="0" algn="l">
                        <a:spcBef>
                          <a:spcPts val="0"/>
                        </a:spcBef>
                        <a:spcAft>
                          <a:spcPts val="0"/>
                        </a:spcAft>
                        <a:buNone/>
                      </a:pPr>
                      <a:r>
                        <a:rPr lang="en"/>
                        <a:t>0.91</a:t>
                      </a:r>
                      <a:endParaRPr/>
                    </a:p>
                  </a:txBody>
                  <a:tcPr marT="91425" marB="91425" marR="91425" marL="91425"/>
                </a:tc>
              </a:tr>
            </a:tbl>
          </a:graphicData>
        </a:graphic>
      </p:graphicFrame>
      <p:pic>
        <p:nvPicPr>
          <p:cNvPr id="533" name="Google Shape;533;p62"/>
          <p:cNvPicPr preferRelativeResize="0"/>
          <p:nvPr/>
        </p:nvPicPr>
        <p:blipFill>
          <a:blip r:embed="rId3">
            <a:alphaModFix/>
          </a:blip>
          <a:stretch>
            <a:fillRect/>
          </a:stretch>
        </p:blipFill>
        <p:spPr>
          <a:xfrm>
            <a:off x="380096" y="995096"/>
            <a:ext cx="2525645" cy="2551750"/>
          </a:xfrm>
          <a:prstGeom prst="rect">
            <a:avLst/>
          </a:prstGeom>
          <a:noFill/>
          <a:ln>
            <a:noFill/>
          </a:ln>
        </p:spPr>
      </p:pic>
      <p:pic>
        <p:nvPicPr>
          <p:cNvPr id="534" name="Google Shape;534;p62"/>
          <p:cNvPicPr preferRelativeResize="0"/>
          <p:nvPr/>
        </p:nvPicPr>
        <p:blipFill>
          <a:blip r:embed="rId4">
            <a:alphaModFix/>
          </a:blip>
          <a:stretch>
            <a:fillRect/>
          </a:stretch>
        </p:blipFill>
        <p:spPr>
          <a:xfrm>
            <a:off x="3010366" y="1218194"/>
            <a:ext cx="2635444" cy="2105567"/>
          </a:xfrm>
          <a:prstGeom prst="rect">
            <a:avLst/>
          </a:prstGeom>
          <a:noFill/>
          <a:ln>
            <a:noFill/>
          </a:ln>
        </p:spPr>
      </p:pic>
      <p:pic>
        <p:nvPicPr>
          <p:cNvPr id="535" name="Google Shape;535;p62"/>
          <p:cNvPicPr preferRelativeResize="0"/>
          <p:nvPr/>
        </p:nvPicPr>
        <p:blipFill>
          <a:blip r:embed="rId5">
            <a:alphaModFix/>
          </a:blip>
          <a:stretch>
            <a:fillRect/>
          </a:stretch>
        </p:blipFill>
        <p:spPr>
          <a:xfrm>
            <a:off x="5798201" y="891601"/>
            <a:ext cx="2808801" cy="220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271" name="Google Shape;271;p45"/>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Autoencoder + Transformer</a:t>
            </a:r>
            <a:endParaRPr b="1" sz="2950">
              <a:solidFill>
                <a:schemeClr val="dk1"/>
              </a:solidFill>
              <a:latin typeface="Merriweather"/>
              <a:ea typeface="Merriweather"/>
              <a:cs typeface="Merriweather"/>
              <a:sym typeface="Merriweather"/>
            </a:endParaRPr>
          </a:p>
        </p:txBody>
      </p:sp>
      <p:sp>
        <p:nvSpPr>
          <p:cNvPr id="272" name="Google Shape;272;p45"/>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Identifying Predictive RNA Regions</a:t>
            </a:r>
            <a:endParaRPr b="1" sz="2950">
              <a:solidFill>
                <a:schemeClr val="dk1"/>
              </a:solidFill>
              <a:latin typeface="Merriweather"/>
              <a:ea typeface="Merriweather"/>
              <a:cs typeface="Merriweather"/>
              <a:sym typeface="Merriweather"/>
            </a:endParaRPr>
          </a:p>
        </p:txBody>
      </p:sp>
      <p:sp>
        <p:nvSpPr>
          <p:cNvPr id="273" name="Google Shape;273;p45"/>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grpSp>
        <p:nvGrpSpPr>
          <p:cNvPr id="274" name="Google Shape;274;p45"/>
          <p:cNvGrpSpPr/>
          <p:nvPr/>
        </p:nvGrpSpPr>
        <p:grpSpPr>
          <a:xfrm>
            <a:off x="187892" y="2829738"/>
            <a:ext cx="8768219" cy="493800"/>
            <a:chOff x="187892" y="2829738"/>
            <a:chExt cx="8768219" cy="493800"/>
          </a:xfrm>
        </p:grpSpPr>
        <p:sp>
          <p:nvSpPr>
            <p:cNvPr id="275" name="Google Shape;275;p45"/>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Multi species Classification CNN</a:t>
              </a:r>
              <a:endParaRPr b="1" sz="2950">
                <a:solidFill>
                  <a:schemeClr val="dk1"/>
                </a:solidFill>
                <a:latin typeface="Merriweather"/>
                <a:ea typeface="Merriweather"/>
                <a:cs typeface="Merriweather"/>
                <a:sym typeface="Merriweather"/>
              </a:endParaRPr>
            </a:p>
          </p:txBody>
        </p:sp>
        <p:sp>
          <p:nvSpPr>
            <p:cNvPr id="276" name="Google Shape;276;p45"/>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grpSp>
      <p:grpSp>
        <p:nvGrpSpPr>
          <p:cNvPr id="277" name="Google Shape;277;p45"/>
          <p:cNvGrpSpPr/>
          <p:nvPr/>
        </p:nvGrpSpPr>
        <p:grpSpPr>
          <a:xfrm>
            <a:off x="187892" y="419664"/>
            <a:ext cx="7500719" cy="493800"/>
            <a:chOff x="187892" y="419664"/>
            <a:chExt cx="7500719" cy="493800"/>
          </a:xfrm>
        </p:grpSpPr>
        <p:sp>
          <p:nvSpPr>
            <p:cNvPr id="278" name="Google Shape;278;p45"/>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Defining the Problem</a:t>
              </a:r>
              <a:endParaRPr b="1" sz="2950">
                <a:solidFill>
                  <a:schemeClr val="dk1"/>
                </a:solidFill>
                <a:latin typeface="Merriweather"/>
                <a:ea typeface="Merriweather"/>
                <a:cs typeface="Merriweather"/>
                <a:sym typeface="Merriweather"/>
              </a:endParaRPr>
            </a:p>
          </p:txBody>
        </p:sp>
        <p:sp>
          <p:nvSpPr>
            <p:cNvPr id="279" name="Google Shape;279;p45"/>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grpSp>
      <p:grpSp>
        <p:nvGrpSpPr>
          <p:cNvPr id="280" name="Google Shape;280;p45"/>
          <p:cNvGrpSpPr/>
          <p:nvPr/>
        </p:nvGrpSpPr>
        <p:grpSpPr>
          <a:xfrm>
            <a:off x="187892" y="913198"/>
            <a:ext cx="7500719" cy="493800"/>
            <a:chOff x="187892" y="913198"/>
            <a:chExt cx="7500719" cy="493800"/>
          </a:xfrm>
        </p:grpSpPr>
        <p:sp>
          <p:nvSpPr>
            <p:cNvPr id="281" name="Google Shape;281;p45"/>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Data Source</a:t>
              </a:r>
              <a:endParaRPr b="1" sz="2950">
                <a:solidFill>
                  <a:schemeClr val="dk1"/>
                </a:solidFill>
                <a:latin typeface="Merriweather"/>
                <a:ea typeface="Merriweather"/>
                <a:cs typeface="Merriweather"/>
                <a:sym typeface="Merriweather"/>
              </a:endParaRPr>
            </a:p>
          </p:txBody>
        </p:sp>
        <p:sp>
          <p:nvSpPr>
            <p:cNvPr id="282" name="Google Shape;282;p45"/>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grpSp>
      <p:grpSp>
        <p:nvGrpSpPr>
          <p:cNvPr id="283" name="Google Shape;283;p45"/>
          <p:cNvGrpSpPr/>
          <p:nvPr/>
        </p:nvGrpSpPr>
        <p:grpSpPr>
          <a:xfrm>
            <a:off x="187892" y="1885447"/>
            <a:ext cx="7500719" cy="493800"/>
            <a:chOff x="187892" y="1885447"/>
            <a:chExt cx="7500719" cy="493800"/>
          </a:xfrm>
        </p:grpSpPr>
        <p:sp>
          <p:nvSpPr>
            <p:cNvPr id="284" name="Google Shape;284;p45"/>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285" name="Google Shape;285;p45"/>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Binary classification ANN</a:t>
              </a:r>
              <a:endParaRPr b="1" sz="2950">
                <a:solidFill>
                  <a:schemeClr val="dk1"/>
                </a:solidFill>
                <a:latin typeface="Merriweather"/>
                <a:ea typeface="Merriweather"/>
                <a:cs typeface="Merriweather"/>
                <a:sym typeface="Merriweather"/>
              </a:endParaRPr>
            </a:p>
          </p:txBody>
        </p:sp>
      </p:grpSp>
      <p:grpSp>
        <p:nvGrpSpPr>
          <p:cNvPr id="286" name="Google Shape;286;p45"/>
          <p:cNvGrpSpPr/>
          <p:nvPr/>
        </p:nvGrpSpPr>
        <p:grpSpPr>
          <a:xfrm>
            <a:off x="187892" y="1415548"/>
            <a:ext cx="7500719" cy="493800"/>
            <a:chOff x="187892" y="1415548"/>
            <a:chExt cx="7500719" cy="493800"/>
          </a:xfrm>
        </p:grpSpPr>
        <p:sp>
          <p:nvSpPr>
            <p:cNvPr id="287" name="Google Shape;287;p45"/>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288" name="Google Shape;288;p45"/>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Data Cleaning / EDA</a:t>
              </a:r>
              <a:endParaRPr b="1" sz="2950">
                <a:solidFill>
                  <a:schemeClr val="dk1"/>
                </a:solidFill>
                <a:latin typeface="Merriweather"/>
                <a:ea typeface="Merriweather"/>
                <a:cs typeface="Merriweather"/>
                <a:sym typeface="Merriweather"/>
              </a:endParaRPr>
            </a:p>
          </p:txBody>
        </p:sp>
      </p:grpSp>
      <p:grpSp>
        <p:nvGrpSpPr>
          <p:cNvPr id="289" name="Google Shape;289;p45"/>
          <p:cNvGrpSpPr/>
          <p:nvPr/>
        </p:nvGrpSpPr>
        <p:grpSpPr>
          <a:xfrm>
            <a:off x="187892" y="2356232"/>
            <a:ext cx="7500719" cy="493800"/>
            <a:chOff x="187892" y="2356232"/>
            <a:chExt cx="7500719" cy="493800"/>
          </a:xfrm>
        </p:grpSpPr>
        <p:sp>
          <p:nvSpPr>
            <p:cNvPr id="290" name="Google Shape;290;p45"/>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
          <p:nvSpPr>
            <p:cNvPr id="291" name="Google Shape;291;p45"/>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Binary classification CNN</a:t>
              </a:r>
              <a:endParaRPr b="1" sz="2950">
                <a:solidFill>
                  <a:schemeClr val="dk1"/>
                </a:solidFill>
                <a:latin typeface="Merriweather"/>
                <a:ea typeface="Merriweather"/>
                <a:cs typeface="Merriweather"/>
                <a:sym typeface="Merriweather"/>
              </a:endParaRPr>
            </a:p>
          </p:txBody>
        </p:sp>
      </p:grpSp>
      <p:sp>
        <p:nvSpPr>
          <p:cNvPr id="292" name="Google Shape;292;p45"/>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grpSp>
        <p:nvGrpSpPr>
          <p:cNvPr id="293" name="Google Shape;293;p45"/>
          <p:cNvGrpSpPr/>
          <p:nvPr/>
        </p:nvGrpSpPr>
        <p:grpSpPr>
          <a:xfrm>
            <a:off x="187892" y="4326625"/>
            <a:ext cx="5610599" cy="493800"/>
            <a:chOff x="187892" y="4326625"/>
            <a:chExt cx="5610599" cy="493800"/>
          </a:xfrm>
        </p:grpSpPr>
        <p:sp>
          <p:nvSpPr>
            <p:cNvPr id="294" name="Google Shape;294;p45"/>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Conclusion and Next Steps</a:t>
              </a:r>
              <a:endParaRPr b="1" sz="2950">
                <a:solidFill>
                  <a:schemeClr val="dk1"/>
                </a:solidFill>
                <a:latin typeface="Merriweather"/>
                <a:ea typeface="Merriweather"/>
                <a:cs typeface="Merriweather"/>
                <a:sym typeface="Merriweather"/>
              </a:endParaRPr>
            </a:p>
          </p:txBody>
        </p:sp>
        <p:sp>
          <p:nvSpPr>
            <p:cNvPr id="295" name="Google Shape;295;p45"/>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9.</a:t>
              </a:r>
              <a:endParaRPr b="1" sz="1450">
                <a:solidFill>
                  <a:schemeClr val="dk1"/>
                </a:solidFill>
                <a:latin typeface="Merriweather"/>
                <a:ea typeface="Merriweather"/>
                <a:cs typeface="Merriweather"/>
                <a:sym typeface="Merriweather"/>
              </a:endParaRPr>
            </a:p>
          </p:txBody>
        </p:sp>
      </p:grpSp>
      <p:sp>
        <p:nvSpPr>
          <p:cNvPr id="296" name="Google Shape;29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541" name="Google Shape;541;p63"/>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Autoencoder + Transformer</a:t>
            </a:r>
            <a:endParaRPr b="1" sz="2950">
              <a:solidFill>
                <a:srgbClr val="666666"/>
              </a:solidFill>
              <a:latin typeface="Merriweather"/>
              <a:ea typeface="Merriweather"/>
              <a:cs typeface="Merriweather"/>
              <a:sym typeface="Merriweather"/>
            </a:endParaRPr>
          </a:p>
        </p:txBody>
      </p:sp>
      <p:sp>
        <p:nvSpPr>
          <p:cNvPr id="542" name="Google Shape;542;p63"/>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Identifying Predictive RNA Regions</a:t>
            </a:r>
            <a:endParaRPr b="1" sz="2950">
              <a:solidFill>
                <a:srgbClr val="666666"/>
              </a:solidFill>
              <a:latin typeface="Merriweather"/>
              <a:ea typeface="Merriweather"/>
              <a:cs typeface="Merriweather"/>
              <a:sym typeface="Merriweather"/>
            </a:endParaRPr>
          </a:p>
        </p:txBody>
      </p:sp>
      <p:sp>
        <p:nvSpPr>
          <p:cNvPr id="543" name="Google Shape;543;p63"/>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7.</a:t>
            </a:r>
            <a:endParaRPr b="1" sz="1450">
              <a:solidFill>
                <a:srgbClr val="666666"/>
              </a:solidFill>
              <a:latin typeface="Merriweather"/>
              <a:ea typeface="Merriweather"/>
              <a:cs typeface="Merriweather"/>
              <a:sym typeface="Merriweather"/>
            </a:endParaRPr>
          </a:p>
        </p:txBody>
      </p:sp>
      <p:grpSp>
        <p:nvGrpSpPr>
          <p:cNvPr id="544" name="Google Shape;544;p63"/>
          <p:cNvGrpSpPr/>
          <p:nvPr/>
        </p:nvGrpSpPr>
        <p:grpSpPr>
          <a:xfrm>
            <a:off x="187892" y="2829738"/>
            <a:ext cx="8768219" cy="493800"/>
            <a:chOff x="187892" y="2829738"/>
            <a:chExt cx="8768219" cy="493800"/>
          </a:xfrm>
        </p:grpSpPr>
        <p:sp>
          <p:nvSpPr>
            <p:cNvPr id="545" name="Google Shape;545;p63"/>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Multi species Classification CNN</a:t>
              </a:r>
              <a:endParaRPr b="1" sz="2950">
                <a:solidFill>
                  <a:srgbClr val="666666"/>
                </a:solidFill>
                <a:latin typeface="Merriweather"/>
                <a:ea typeface="Merriweather"/>
                <a:cs typeface="Merriweather"/>
                <a:sym typeface="Merriweather"/>
              </a:endParaRPr>
            </a:p>
          </p:txBody>
        </p:sp>
        <p:sp>
          <p:nvSpPr>
            <p:cNvPr id="546" name="Google Shape;546;p63"/>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6.</a:t>
              </a:r>
              <a:endParaRPr b="1" sz="1450">
                <a:solidFill>
                  <a:srgbClr val="666666"/>
                </a:solidFill>
                <a:latin typeface="Merriweather"/>
                <a:ea typeface="Merriweather"/>
                <a:cs typeface="Merriweather"/>
                <a:sym typeface="Merriweather"/>
              </a:endParaRPr>
            </a:p>
          </p:txBody>
        </p:sp>
      </p:grpSp>
      <p:grpSp>
        <p:nvGrpSpPr>
          <p:cNvPr id="547" name="Google Shape;547;p63"/>
          <p:cNvGrpSpPr/>
          <p:nvPr/>
        </p:nvGrpSpPr>
        <p:grpSpPr>
          <a:xfrm>
            <a:off x="187892" y="419664"/>
            <a:ext cx="7500719" cy="493800"/>
            <a:chOff x="187892" y="419664"/>
            <a:chExt cx="7500719" cy="493800"/>
          </a:xfrm>
        </p:grpSpPr>
        <p:sp>
          <p:nvSpPr>
            <p:cNvPr id="548" name="Google Shape;548;p63"/>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Defining the Problem</a:t>
              </a:r>
              <a:endParaRPr b="1" sz="2950">
                <a:solidFill>
                  <a:srgbClr val="666666"/>
                </a:solidFill>
                <a:latin typeface="Merriweather"/>
                <a:ea typeface="Merriweather"/>
                <a:cs typeface="Merriweather"/>
                <a:sym typeface="Merriweather"/>
              </a:endParaRPr>
            </a:p>
          </p:txBody>
        </p:sp>
        <p:sp>
          <p:nvSpPr>
            <p:cNvPr id="549" name="Google Shape;549;p63"/>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1.</a:t>
              </a:r>
              <a:endParaRPr b="1" sz="1450">
                <a:solidFill>
                  <a:srgbClr val="666666"/>
                </a:solidFill>
                <a:latin typeface="Merriweather"/>
                <a:ea typeface="Merriweather"/>
                <a:cs typeface="Merriweather"/>
                <a:sym typeface="Merriweather"/>
              </a:endParaRPr>
            </a:p>
          </p:txBody>
        </p:sp>
      </p:grpSp>
      <p:grpSp>
        <p:nvGrpSpPr>
          <p:cNvPr id="550" name="Google Shape;550;p63"/>
          <p:cNvGrpSpPr/>
          <p:nvPr/>
        </p:nvGrpSpPr>
        <p:grpSpPr>
          <a:xfrm>
            <a:off x="187892" y="913198"/>
            <a:ext cx="7500719" cy="493800"/>
            <a:chOff x="187892" y="913198"/>
            <a:chExt cx="7500719" cy="493800"/>
          </a:xfrm>
        </p:grpSpPr>
        <p:sp>
          <p:nvSpPr>
            <p:cNvPr id="551" name="Google Shape;551;p63"/>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Source</a:t>
              </a:r>
              <a:endParaRPr b="1" sz="2950">
                <a:solidFill>
                  <a:srgbClr val="666666"/>
                </a:solidFill>
                <a:latin typeface="Merriweather"/>
                <a:ea typeface="Merriweather"/>
                <a:cs typeface="Merriweather"/>
                <a:sym typeface="Merriweather"/>
              </a:endParaRPr>
            </a:p>
          </p:txBody>
        </p:sp>
        <p:sp>
          <p:nvSpPr>
            <p:cNvPr id="552" name="Google Shape;552;p63"/>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2.</a:t>
              </a:r>
              <a:endParaRPr b="1" sz="1450">
                <a:solidFill>
                  <a:srgbClr val="666666"/>
                </a:solidFill>
                <a:latin typeface="Merriweather"/>
                <a:ea typeface="Merriweather"/>
                <a:cs typeface="Merriweather"/>
                <a:sym typeface="Merriweather"/>
              </a:endParaRPr>
            </a:p>
          </p:txBody>
        </p:sp>
      </p:grpSp>
      <p:grpSp>
        <p:nvGrpSpPr>
          <p:cNvPr id="553" name="Google Shape;553;p63"/>
          <p:cNvGrpSpPr/>
          <p:nvPr/>
        </p:nvGrpSpPr>
        <p:grpSpPr>
          <a:xfrm>
            <a:off x="187892" y="1885447"/>
            <a:ext cx="7500719" cy="493800"/>
            <a:chOff x="187892" y="1885447"/>
            <a:chExt cx="7500719" cy="493800"/>
          </a:xfrm>
        </p:grpSpPr>
        <p:sp>
          <p:nvSpPr>
            <p:cNvPr id="554" name="Google Shape;554;p63"/>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4.</a:t>
              </a:r>
              <a:endParaRPr b="1" sz="1450">
                <a:solidFill>
                  <a:srgbClr val="666666"/>
                </a:solidFill>
                <a:latin typeface="Merriweather"/>
                <a:ea typeface="Merriweather"/>
                <a:cs typeface="Merriweather"/>
                <a:sym typeface="Merriweather"/>
              </a:endParaRPr>
            </a:p>
          </p:txBody>
        </p:sp>
        <p:sp>
          <p:nvSpPr>
            <p:cNvPr id="555" name="Google Shape;555;p63"/>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ANN</a:t>
              </a:r>
              <a:endParaRPr b="1" sz="2950">
                <a:solidFill>
                  <a:srgbClr val="666666"/>
                </a:solidFill>
                <a:latin typeface="Merriweather"/>
                <a:ea typeface="Merriweather"/>
                <a:cs typeface="Merriweather"/>
                <a:sym typeface="Merriweather"/>
              </a:endParaRPr>
            </a:p>
          </p:txBody>
        </p:sp>
      </p:grpSp>
      <p:grpSp>
        <p:nvGrpSpPr>
          <p:cNvPr id="556" name="Google Shape;556;p63"/>
          <p:cNvGrpSpPr/>
          <p:nvPr/>
        </p:nvGrpSpPr>
        <p:grpSpPr>
          <a:xfrm>
            <a:off x="187892" y="1415548"/>
            <a:ext cx="7500719" cy="493800"/>
            <a:chOff x="187892" y="1415548"/>
            <a:chExt cx="7500719" cy="493800"/>
          </a:xfrm>
        </p:grpSpPr>
        <p:sp>
          <p:nvSpPr>
            <p:cNvPr id="557" name="Google Shape;557;p63"/>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3.</a:t>
              </a:r>
              <a:endParaRPr b="1" sz="1450">
                <a:solidFill>
                  <a:srgbClr val="666666"/>
                </a:solidFill>
                <a:latin typeface="Merriweather"/>
                <a:ea typeface="Merriweather"/>
                <a:cs typeface="Merriweather"/>
                <a:sym typeface="Merriweather"/>
              </a:endParaRPr>
            </a:p>
          </p:txBody>
        </p:sp>
        <p:sp>
          <p:nvSpPr>
            <p:cNvPr id="558" name="Google Shape;558;p63"/>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Cleaning / EDA</a:t>
              </a:r>
              <a:endParaRPr b="1" sz="2950">
                <a:solidFill>
                  <a:srgbClr val="666666"/>
                </a:solidFill>
                <a:latin typeface="Merriweather"/>
                <a:ea typeface="Merriweather"/>
                <a:cs typeface="Merriweather"/>
                <a:sym typeface="Merriweather"/>
              </a:endParaRPr>
            </a:p>
          </p:txBody>
        </p:sp>
      </p:grpSp>
      <p:grpSp>
        <p:nvGrpSpPr>
          <p:cNvPr id="559" name="Google Shape;559;p63"/>
          <p:cNvGrpSpPr/>
          <p:nvPr/>
        </p:nvGrpSpPr>
        <p:grpSpPr>
          <a:xfrm>
            <a:off x="187892" y="2356232"/>
            <a:ext cx="7500719" cy="493800"/>
            <a:chOff x="187892" y="2356232"/>
            <a:chExt cx="7500719" cy="493800"/>
          </a:xfrm>
        </p:grpSpPr>
        <p:sp>
          <p:nvSpPr>
            <p:cNvPr id="560" name="Google Shape;560;p63"/>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
          <p:nvSpPr>
            <p:cNvPr id="561" name="Google Shape;561;p63"/>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Binary classification CNN</a:t>
              </a:r>
              <a:endParaRPr b="1" sz="2950">
                <a:solidFill>
                  <a:schemeClr val="dk1"/>
                </a:solidFill>
                <a:latin typeface="Merriweather"/>
                <a:ea typeface="Merriweather"/>
                <a:cs typeface="Merriweather"/>
                <a:sym typeface="Merriweather"/>
              </a:endParaRPr>
            </a:p>
          </p:txBody>
        </p:sp>
      </p:grpSp>
      <p:sp>
        <p:nvSpPr>
          <p:cNvPr id="562" name="Google Shape;562;p63"/>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8.</a:t>
            </a:r>
            <a:endParaRPr b="1" sz="1450">
              <a:solidFill>
                <a:srgbClr val="666666"/>
              </a:solidFill>
              <a:latin typeface="Merriweather"/>
              <a:ea typeface="Merriweather"/>
              <a:cs typeface="Merriweather"/>
              <a:sym typeface="Merriweather"/>
            </a:endParaRPr>
          </a:p>
        </p:txBody>
      </p:sp>
      <p:grpSp>
        <p:nvGrpSpPr>
          <p:cNvPr id="563" name="Google Shape;563;p63"/>
          <p:cNvGrpSpPr/>
          <p:nvPr/>
        </p:nvGrpSpPr>
        <p:grpSpPr>
          <a:xfrm>
            <a:off x="187892" y="4326625"/>
            <a:ext cx="5610599" cy="493800"/>
            <a:chOff x="187892" y="4326625"/>
            <a:chExt cx="5610599" cy="493800"/>
          </a:xfrm>
        </p:grpSpPr>
        <p:sp>
          <p:nvSpPr>
            <p:cNvPr id="564" name="Google Shape;564;p63"/>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Conclusion and Next Steps</a:t>
              </a:r>
              <a:endParaRPr b="1" sz="2950">
                <a:solidFill>
                  <a:srgbClr val="666666"/>
                </a:solidFill>
                <a:latin typeface="Merriweather"/>
                <a:ea typeface="Merriweather"/>
                <a:cs typeface="Merriweather"/>
                <a:sym typeface="Merriweather"/>
              </a:endParaRPr>
            </a:p>
          </p:txBody>
        </p:sp>
        <p:sp>
          <p:nvSpPr>
            <p:cNvPr id="565" name="Google Shape;565;p63"/>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9.</a:t>
              </a:r>
              <a:endParaRPr b="1" sz="1450">
                <a:solidFill>
                  <a:srgbClr val="666666"/>
                </a:solidFill>
                <a:latin typeface="Merriweather"/>
                <a:ea typeface="Merriweather"/>
                <a:cs typeface="Merriweather"/>
                <a:sym typeface="Merriweather"/>
              </a:endParaRPr>
            </a:p>
          </p:txBody>
        </p:sp>
      </p:grpSp>
      <p:sp>
        <p:nvSpPr>
          <p:cNvPr id="566" name="Google Shape;56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72" name="Google Shape;572;p6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sp>
        <p:nvSpPr>
          <p:cNvPr id="573" name="Google Shape;573;p64"/>
          <p:cNvSpPr txBox="1"/>
          <p:nvPr/>
        </p:nvSpPr>
        <p:spPr>
          <a:xfrm>
            <a:off x="197385" y="4058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CNN Input Image</a:t>
            </a:r>
            <a:endParaRPr b="1" sz="2950">
              <a:solidFill>
                <a:schemeClr val="dk1"/>
              </a:solidFill>
              <a:latin typeface="Merriweather"/>
              <a:ea typeface="Merriweather"/>
              <a:cs typeface="Merriweather"/>
              <a:sym typeface="Merriweather"/>
            </a:endParaRPr>
          </a:p>
        </p:txBody>
      </p:sp>
      <p:pic>
        <p:nvPicPr>
          <p:cNvPr id="574" name="Google Shape;574;p64" title="c5d0be74-f981-437c-8207-905e3b837341.png"/>
          <p:cNvPicPr preferRelativeResize="0"/>
          <p:nvPr/>
        </p:nvPicPr>
        <p:blipFill>
          <a:blip r:embed="rId3">
            <a:alphaModFix/>
          </a:blip>
          <a:stretch>
            <a:fillRect/>
          </a:stretch>
        </p:blipFill>
        <p:spPr>
          <a:xfrm>
            <a:off x="76400" y="1649019"/>
            <a:ext cx="8839200" cy="18454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580" name="Google Shape;580;p65"/>
          <p:cNvPicPr preferRelativeResize="0"/>
          <p:nvPr/>
        </p:nvPicPr>
        <p:blipFill>
          <a:blip r:embed="rId3">
            <a:alphaModFix/>
          </a:blip>
          <a:stretch>
            <a:fillRect/>
          </a:stretch>
        </p:blipFill>
        <p:spPr>
          <a:xfrm>
            <a:off x="6927263" y="152400"/>
            <a:ext cx="1443477" cy="4838697"/>
          </a:xfrm>
          <a:prstGeom prst="rect">
            <a:avLst/>
          </a:prstGeom>
          <a:noFill/>
          <a:ln>
            <a:noFill/>
          </a:ln>
        </p:spPr>
      </p:pic>
      <p:sp>
        <p:nvSpPr>
          <p:cNvPr id="581" name="Google Shape;581;p65"/>
          <p:cNvSpPr txBox="1"/>
          <p:nvPr/>
        </p:nvSpPr>
        <p:spPr>
          <a:xfrm>
            <a:off x="197385" y="24540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CNN Structure</a:t>
            </a:r>
            <a:endParaRPr b="1" sz="2950">
              <a:solidFill>
                <a:schemeClr val="dk1"/>
              </a:solidFill>
              <a:latin typeface="Merriweather"/>
              <a:ea typeface="Merriweather"/>
              <a:cs typeface="Merriweather"/>
              <a:sym typeface="Merriweather"/>
            </a:endParaRPr>
          </a:p>
        </p:txBody>
      </p:sp>
      <p:pic>
        <p:nvPicPr>
          <p:cNvPr id="582" name="Google Shape;582;p65" title="Screenshot 2025-05-02 at 4.11.33 PM.png"/>
          <p:cNvPicPr preferRelativeResize="0"/>
          <p:nvPr/>
        </p:nvPicPr>
        <p:blipFill>
          <a:blip r:embed="rId4">
            <a:alphaModFix/>
          </a:blip>
          <a:stretch>
            <a:fillRect/>
          </a:stretch>
        </p:blipFill>
        <p:spPr>
          <a:xfrm>
            <a:off x="275650" y="990225"/>
            <a:ext cx="6299024" cy="3805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66"/>
          <p:cNvPicPr preferRelativeResize="0"/>
          <p:nvPr/>
        </p:nvPicPr>
        <p:blipFill>
          <a:blip r:embed="rId3">
            <a:alphaModFix/>
          </a:blip>
          <a:stretch>
            <a:fillRect/>
          </a:stretch>
        </p:blipFill>
        <p:spPr>
          <a:xfrm>
            <a:off x="5845986" y="995100"/>
            <a:ext cx="3244640" cy="2551750"/>
          </a:xfrm>
          <a:prstGeom prst="rect">
            <a:avLst/>
          </a:prstGeom>
          <a:noFill/>
          <a:ln>
            <a:noFill/>
          </a:ln>
        </p:spPr>
      </p:pic>
      <p:pic>
        <p:nvPicPr>
          <p:cNvPr id="588" name="Google Shape;588;p66"/>
          <p:cNvPicPr preferRelativeResize="0"/>
          <p:nvPr/>
        </p:nvPicPr>
        <p:blipFill>
          <a:blip r:embed="rId4">
            <a:alphaModFix/>
          </a:blip>
          <a:stretch>
            <a:fillRect/>
          </a:stretch>
        </p:blipFill>
        <p:spPr>
          <a:xfrm>
            <a:off x="2449816" y="995100"/>
            <a:ext cx="3295258" cy="2551750"/>
          </a:xfrm>
          <a:prstGeom prst="rect">
            <a:avLst/>
          </a:prstGeom>
          <a:noFill/>
          <a:ln>
            <a:noFill/>
          </a:ln>
        </p:spPr>
      </p:pic>
      <p:sp>
        <p:nvSpPr>
          <p:cNvPr id="589" name="Google Shape;589;p66"/>
          <p:cNvSpPr txBox="1"/>
          <p:nvPr/>
        </p:nvSpPr>
        <p:spPr>
          <a:xfrm>
            <a:off x="197385" y="24540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Performance</a:t>
            </a:r>
            <a:endParaRPr b="1" sz="2950">
              <a:solidFill>
                <a:schemeClr val="dk1"/>
              </a:solidFill>
              <a:latin typeface="Merriweather"/>
              <a:ea typeface="Merriweather"/>
              <a:cs typeface="Merriweather"/>
              <a:sym typeface="Merriweather"/>
            </a:endParaRPr>
          </a:p>
        </p:txBody>
      </p:sp>
      <p:pic>
        <p:nvPicPr>
          <p:cNvPr id="590" name="Google Shape;590;p66"/>
          <p:cNvPicPr preferRelativeResize="0"/>
          <p:nvPr/>
        </p:nvPicPr>
        <p:blipFill>
          <a:blip r:embed="rId5">
            <a:alphaModFix/>
          </a:blip>
          <a:stretch>
            <a:fillRect/>
          </a:stretch>
        </p:blipFill>
        <p:spPr>
          <a:xfrm>
            <a:off x="91350" y="1130513"/>
            <a:ext cx="2257575" cy="2280925"/>
          </a:xfrm>
          <a:prstGeom prst="rect">
            <a:avLst/>
          </a:prstGeom>
          <a:noFill/>
          <a:ln>
            <a:noFill/>
          </a:ln>
        </p:spPr>
      </p:pic>
      <p:graphicFrame>
        <p:nvGraphicFramePr>
          <p:cNvPr id="591" name="Google Shape;591;p66"/>
          <p:cNvGraphicFramePr/>
          <p:nvPr/>
        </p:nvGraphicFramePr>
        <p:xfrm>
          <a:off x="952500" y="3965400"/>
          <a:ext cx="3000000" cy="3000000"/>
        </p:xfrm>
        <a:graphic>
          <a:graphicData uri="http://schemas.openxmlformats.org/drawingml/2006/table">
            <a:tbl>
              <a:tblPr>
                <a:noFill/>
                <a:tableStyleId>{BE622C04-2744-4E57-8442-74E29E66D073}</a:tableStyleId>
              </a:tblPr>
              <a:tblGrid>
                <a:gridCol w="1809750"/>
                <a:gridCol w="1809750"/>
                <a:gridCol w="1809750"/>
                <a:gridCol w="1809750"/>
              </a:tblGrid>
              <a:tr h="381000">
                <a:tc>
                  <a:txBody>
                    <a:bodyPr/>
                    <a:lstStyle/>
                    <a:p>
                      <a:pPr indent="0" lvl="0" marL="0" rtl="0" algn="l">
                        <a:spcBef>
                          <a:spcPts val="0"/>
                        </a:spcBef>
                        <a:spcAft>
                          <a:spcPts val="0"/>
                        </a:spcAft>
                        <a:buNone/>
                      </a:pPr>
                      <a:r>
                        <a:rPr lang="en"/>
                        <a:t>Accuracy</a:t>
                      </a:r>
                      <a:endParaRPr/>
                    </a:p>
                  </a:txBody>
                  <a:tcPr marT="91425" marB="91425" marR="91425" marL="91425"/>
                </a:tc>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F1-score</a:t>
                      </a:r>
                      <a:endParaRPr/>
                    </a:p>
                  </a:txBody>
                  <a:tcPr marT="91425" marB="91425" marR="91425" marL="91425"/>
                </a:tc>
              </a:tr>
              <a:tr h="381000">
                <a:tc>
                  <a:txBody>
                    <a:bodyPr/>
                    <a:lstStyle/>
                    <a:p>
                      <a:pPr indent="0" lvl="0" marL="0" rtl="0" algn="l">
                        <a:spcBef>
                          <a:spcPts val="0"/>
                        </a:spcBef>
                        <a:spcAft>
                          <a:spcPts val="0"/>
                        </a:spcAft>
                        <a:buNone/>
                      </a:pPr>
                      <a:r>
                        <a:rPr lang="en"/>
                        <a:t>0.93</a:t>
                      </a:r>
                      <a:endParaRPr/>
                    </a:p>
                  </a:txBody>
                  <a:tcPr marT="91425" marB="91425" marR="91425" marL="91425"/>
                </a:tc>
                <a:tc>
                  <a:txBody>
                    <a:bodyPr/>
                    <a:lstStyle/>
                    <a:p>
                      <a:pPr indent="0" lvl="0" marL="0" rtl="0" algn="l">
                        <a:spcBef>
                          <a:spcPts val="0"/>
                        </a:spcBef>
                        <a:spcAft>
                          <a:spcPts val="0"/>
                        </a:spcAft>
                        <a:buNone/>
                      </a:pPr>
                      <a:r>
                        <a:rPr lang="en"/>
                        <a:t>0.93</a:t>
                      </a:r>
                      <a:endParaRPr/>
                    </a:p>
                  </a:txBody>
                  <a:tcPr marT="91425" marB="91425" marR="91425" marL="91425"/>
                </a:tc>
                <a:tc>
                  <a:txBody>
                    <a:bodyPr/>
                    <a:lstStyle/>
                    <a:p>
                      <a:pPr indent="0" lvl="0" marL="0" rtl="0" algn="l">
                        <a:spcBef>
                          <a:spcPts val="0"/>
                        </a:spcBef>
                        <a:spcAft>
                          <a:spcPts val="0"/>
                        </a:spcAft>
                        <a:buNone/>
                      </a:pPr>
                      <a:r>
                        <a:rPr lang="en"/>
                        <a:t>0.93</a:t>
                      </a:r>
                      <a:endParaRPr/>
                    </a:p>
                  </a:txBody>
                  <a:tcPr marT="91425" marB="91425" marR="91425" marL="91425"/>
                </a:tc>
                <a:tc>
                  <a:txBody>
                    <a:bodyPr/>
                    <a:lstStyle/>
                    <a:p>
                      <a:pPr indent="0" lvl="0" marL="0" rtl="0" algn="l">
                        <a:spcBef>
                          <a:spcPts val="0"/>
                        </a:spcBef>
                        <a:spcAft>
                          <a:spcPts val="0"/>
                        </a:spcAft>
                        <a:buNone/>
                      </a:pPr>
                      <a:r>
                        <a:rPr lang="en"/>
                        <a:t>0.93</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7" name="Google Shape;597;p6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rgbClr val="666666"/>
                </a:solidFill>
              </a:rPr>
              <a:t>Agenda</a:t>
            </a:r>
            <a:endParaRPr>
              <a:solidFill>
                <a:srgbClr val="666666"/>
              </a:solidFill>
            </a:endParaRPr>
          </a:p>
        </p:txBody>
      </p:sp>
      <p:sp>
        <p:nvSpPr>
          <p:cNvPr id="598" name="Google Shape;598;p6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rgbClr val="666666"/>
                </a:solidFill>
              </a:rPr>
              <a:t>Science Presentation</a:t>
            </a:r>
            <a:endParaRPr>
              <a:solidFill>
                <a:srgbClr val="666666"/>
              </a:solidFill>
            </a:endParaRPr>
          </a:p>
        </p:txBody>
      </p:sp>
      <p:sp>
        <p:nvSpPr>
          <p:cNvPr id="599" name="Google Shape;599;p67"/>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Autoencoder + Transformer</a:t>
            </a:r>
            <a:endParaRPr b="1" sz="2950">
              <a:solidFill>
                <a:srgbClr val="666666"/>
              </a:solidFill>
              <a:latin typeface="Merriweather"/>
              <a:ea typeface="Merriweather"/>
              <a:cs typeface="Merriweather"/>
              <a:sym typeface="Merriweather"/>
            </a:endParaRPr>
          </a:p>
        </p:txBody>
      </p:sp>
      <p:sp>
        <p:nvSpPr>
          <p:cNvPr id="600" name="Google Shape;600;p67"/>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Identifying Predictive RNA Regions</a:t>
            </a:r>
            <a:endParaRPr b="1" sz="2950">
              <a:solidFill>
                <a:srgbClr val="666666"/>
              </a:solidFill>
              <a:latin typeface="Merriweather"/>
              <a:ea typeface="Merriweather"/>
              <a:cs typeface="Merriweather"/>
              <a:sym typeface="Merriweather"/>
            </a:endParaRPr>
          </a:p>
        </p:txBody>
      </p:sp>
      <p:sp>
        <p:nvSpPr>
          <p:cNvPr id="601" name="Google Shape;601;p67"/>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7.</a:t>
            </a:r>
            <a:endParaRPr b="1" sz="1450">
              <a:solidFill>
                <a:srgbClr val="666666"/>
              </a:solidFill>
              <a:latin typeface="Merriweather"/>
              <a:ea typeface="Merriweather"/>
              <a:cs typeface="Merriweather"/>
              <a:sym typeface="Merriweather"/>
            </a:endParaRPr>
          </a:p>
        </p:txBody>
      </p:sp>
      <p:grpSp>
        <p:nvGrpSpPr>
          <p:cNvPr id="602" name="Google Shape;602;p67"/>
          <p:cNvGrpSpPr/>
          <p:nvPr/>
        </p:nvGrpSpPr>
        <p:grpSpPr>
          <a:xfrm>
            <a:off x="187892" y="2829738"/>
            <a:ext cx="8768219" cy="493800"/>
            <a:chOff x="187892" y="2829738"/>
            <a:chExt cx="8768219" cy="493800"/>
          </a:xfrm>
        </p:grpSpPr>
        <p:sp>
          <p:nvSpPr>
            <p:cNvPr id="603" name="Google Shape;603;p67"/>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Multi species Classification CNN</a:t>
              </a:r>
              <a:endParaRPr b="1" sz="2950">
                <a:solidFill>
                  <a:schemeClr val="dk1"/>
                </a:solidFill>
                <a:latin typeface="Merriweather"/>
                <a:ea typeface="Merriweather"/>
                <a:cs typeface="Merriweather"/>
                <a:sym typeface="Merriweather"/>
              </a:endParaRPr>
            </a:p>
          </p:txBody>
        </p:sp>
        <p:sp>
          <p:nvSpPr>
            <p:cNvPr id="604" name="Google Shape;604;p67"/>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6.</a:t>
              </a:r>
              <a:endParaRPr b="1" sz="1450">
                <a:solidFill>
                  <a:schemeClr val="dk1"/>
                </a:solidFill>
                <a:latin typeface="Merriweather"/>
                <a:ea typeface="Merriweather"/>
                <a:cs typeface="Merriweather"/>
                <a:sym typeface="Merriweather"/>
              </a:endParaRPr>
            </a:p>
          </p:txBody>
        </p:sp>
      </p:grpSp>
      <p:grpSp>
        <p:nvGrpSpPr>
          <p:cNvPr id="605" name="Google Shape;605;p67"/>
          <p:cNvGrpSpPr/>
          <p:nvPr/>
        </p:nvGrpSpPr>
        <p:grpSpPr>
          <a:xfrm>
            <a:off x="187892" y="419664"/>
            <a:ext cx="7500719" cy="493800"/>
            <a:chOff x="187892" y="419664"/>
            <a:chExt cx="7500719" cy="493800"/>
          </a:xfrm>
        </p:grpSpPr>
        <p:sp>
          <p:nvSpPr>
            <p:cNvPr id="606" name="Google Shape;606;p67"/>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Defining the Problem</a:t>
              </a:r>
              <a:endParaRPr b="1" sz="2950">
                <a:solidFill>
                  <a:srgbClr val="666666"/>
                </a:solidFill>
                <a:latin typeface="Merriweather"/>
                <a:ea typeface="Merriweather"/>
                <a:cs typeface="Merriweather"/>
                <a:sym typeface="Merriweather"/>
              </a:endParaRPr>
            </a:p>
          </p:txBody>
        </p:sp>
        <p:sp>
          <p:nvSpPr>
            <p:cNvPr id="607" name="Google Shape;607;p67"/>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1.</a:t>
              </a:r>
              <a:endParaRPr b="1" sz="1450">
                <a:solidFill>
                  <a:srgbClr val="666666"/>
                </a:solidFill>
                <a:latin typeface="Merriweather"/>
                <a:ea typeface="Merriweather"/>
                <a:cs typeface="Merriweather"/>
                <a:sym typeface="Merriweather"/>
              </a:endParaRPr>
            </a:p>
          </p:txBody>
        </p:sp>
      </p:grpSp>
      <p:grpSp>
        <p:nvGrpSpPr>
          <p:cNvPr id="608" name="Google Shape;608;p67"/>
          <p:cNvGrpSpPr/>
          <p:nvPr/>
        </p:nvGrpSpPr>
        <p:grpSpPr>
          <a:xfrm>
            <a:off x="187892" y="913198"/>
            <a:ext cx="7500719" cy="493800"/>
            <a:chOff x="187892" y="913198"/>
            <a:chExt cx="7500719" cy="493800"/>
          </a:xfrm>
        </p:grpSpPr>
        <p:sp>
          <p:nvSpPr>
            <p:cNvPr id="609" name="Google Shape;609;p67"/>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Source</a:t>
              </a:r>
              <a:endParaRPr b="1" sz="2950">
                <a:solidFill>
                  <a:srgbClr val="666666"/>
                </a:solidFill>
                <a:latin typeface="Merriweather"/>
                <a:ea typeface="Merriweather"/>
                <a:cs typeface="Merriweather"/>
                <a:sym typeface="Merriweather"/>
              </a:endParaRPr>
            </a:p>
          </p:txBody>
        </p:sp>
        <p:sp>
          <p:nvSpPr>
            <p:cNvPr id="610" name="Google Shape;610;p67"/>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2.</a:t>
              </a:r>
              <a:endParaRPr b="1" sz="1450">
                <a:solidFill>
                  <a:srgbClr val="666666"/>
                </a:solidFill>
                <a:latin typeface="Merriweather"/>
                <a:ea typeface="Merriweather"/>
                <a:cs typeface="Merriweather"/>
                <a:sym typeface="Merriweather"/>
              </a:endParaRPr>
            </a:p>
          </p:txBody>
        </p:sp>
      </p:grpSp>
      <p:grpSp>
        <p:nvGrpSpPr>
          <p:cNvPr id="611" name="Google Shape;611;p67"/>
          <p:cNvGrpSpPr/>
          <p:nvPr/>
        </p:nvGrpSpPr>
        <p:grpSpPr>
          <a:xfrm>
            <a:off x="187892" y="1885447"/>
            <a:ext cx="7500719" cy="493800"/>
            <a:chOff x="187892" y="1885447"/>
            <a:chExt cx="7500719" cy="493800"/>
          </a:xfrm>
        </p:grpSpPr>
        <p:sp>
          <p:nvSpPr>
            <p:cNvPr id="612" name="Google Shape;612;p67"/>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4.</a:t>
              </a:r>
              <a:endParaRPr b="1" sz="1450">
                <a:solidFill>
                  <a:srgbClr val="666666"/>
                </a:solidFill>
                <a:latin typeface="Merriweather"/>
                <a:ea typeface="Merriweather"/>
                <a:cs typeface="Merriweather"/>
                <a:sym typeface="Merriweather"/>
              </a:endParaRPr>
            </a:p>
          </p:txBody>
        </p:sp>
        <p:sp>
          <p:nvSpPr>
            <p:cNvPr id="613" name="Google Shape;613;p67"/>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ANN</a:t>
              </a:r>
              <a:endParaRPr b="1" sz="2950">
                <a:solidFill>
                  <a:srgbClr val="666666"/>
                </a:solidFill>
                <a:latin typeface="Merriweather"/>
                <a:ea typeface="Merriweather"/>
                <a:cs typeface="Merriweather"/>
                <a:sym typeface="Merriweather"/>
              </a:endParaRPr>
            </a:p>
          </p:txBody>
        </p:sp>
      </p:grpSp>
      <p:grpSp>
        <p:nvGrpSpPr>
          <p:cNvPr id="614" name="Google Shape;614;p67"/>
          <p:cNvGrpSpPr/>
          <p:nvPr/>
        </p:nvGrpSpPr>
        <p:grpSpPr>
          <a:xfrm>
            <a:off x="187892" y="1415548"/>
            <a:ext cx="7500719" cy="493800"/>
            <a:chOff x="187892" y="1415548"/>
            <a:chExt cx="7500719" cy="493800"/>
          </a:xfrm>
        </p:grpSpPr>
        <p:sp>
          <p:nvSpPr>
            <p:cNvPr id="615" name="Google Shape;615;p67"/>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3.</a:t>
              </a:r>
              <a:endParaRPr b="1" sz="1450">
                <a:solidFill>
                  <a:srgbClr val="666666"/>
                </a:solidFill>
                <a:latin typeface="Merriweather"/>
                <a:ea typeface="Merriweather"/>
                <a:cs typeface="Merriweather"/>
                <a:sym typeface="Merriweather"/>
              </a:endParaRPr>
            </a:p>
          </p:txBody>
        </p:sp>
        <p:sp>
          <p:nvSpPr>
            <p:cNvPr id="616" name="Google Shape;616;p67"/>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Cleaning / EDA</a:t>
              </a:r>
              <a:endParaRPr b="1" sz="2950">
                <a:solidFill>
                  <a:srgbClr val="666666"/>
                </a:solidFill>
                <a:latin typeface="Merriweather"/>
                <a:ea typeface="Merriweather"/>
                <a:cs typeface="Merriweather"/>
                <a:sym typeface="Merriweather"/>
              </a:endParaRPr>
            </a:p>
          </p:txBody>
        </p:sp>
      </p:grpSp>
      <p:grpSp>
        <p:nvGrpSpPr>
          <p:cNvPr id="617" name="Google Shape;617;p67"/>
          <p:cNvGrpSpPr/>
          <p:nvPr/>
        </p:nvGrpSpPr>
        <p:grpSpPr>
          <a:xfrm>
            <a:off x="187892" y="2356232"/>
            <a:ext cx="7500719" cy="493800"/>
            <a:chOff x="187892" y="2356232"/>
            <a:chExt cx="7500719" cy="493800"/>
          </a:xfrm>
        </p:grpSpPr>
        <p:sp>
          <p:nvSpPr>
            <p:cNvPr id="618" name="Google Shape;618;p67"/>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5.</a:t>
              </a:r>
              <a:endParaRPr b="1" sz="1450">
                <a:solidFill>
                  <a:srgbClr val="666666"/>
                </a:solidFill>
                <a:latin typeface="Merriweather"/>
                <a:ea typeface="Merriweather"/>
                <a:cs typeface="Merriweather"/>
                <a:sym typeface="Merriweather"/>
              </a:endParaRPr>
            </a:p>
          </p:txBody>
        </p:sp>
        <p:sp>
          <p:nvSpPr>
            <p:cNvPr id="619" name="Google Shape;619;p67"/>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CNN</a:t>
              </a:r>
              <a:endParaRPr b="1" sz="2950">
                <a:solidFill>
                  <a:srgbClr val="666666"/>
                </a:solidFill>
                <a:latin typeface="Merriweather"/>
                <a:ea typeface="Merriweather"/>
                <a:cs typeface="Merriweather"/>
                <a:sym typeface="Merriweather"/>
              </a:endParaRPr>
            </a:p>
          </p:txBody>
        </p:sp>
      </p:grpSp>
      <p:sp>
        <p:nvSpPr>
          <p:cNvPr id="620" name="Google Shape;620;p67"/>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8.</a:t>
            </a:r>
            <a:endParaRPr b="1" sz="1450">
              <a:solidFill>
                <a:srgbClr val="666666"/>
              </a:solidFill>
              <a:latin typeface="Merriweather"/>
              <a:ea typeface="Merriweather"/>
              <a:cs typeface="Merriweather"/>
              <a:sym typeface="Merriweather"/>
            </a:endParaRPr>
          </a:p>
        </p:txBody>
      </p:sp>
      <p:grpSp>
        <p:nvGrpSpPr>
          <p:cNvPr id="621" name="Google Shape;621;p67"/>
          <p:cNvGrpSpPr/>
          <p:nvPr/>
        </p:nvGrpSpPr>
        <p:grpSpPr>
          <a:xfrm>
            <a:off x="187892" y="4326625"/>
            <a:ext cx="5610599" cy="493800"/>
            <a:chOff x="187892" y="4326625"/>
            <a:chExt cx="5610599" cy="493800"/>
          </a:xfrm>
        </p:grpSpPr>
        <p:sp>
          <p:nvSpPr>
            <p:cNvPr id="622" name="Google Shape;622;p67"/>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Conclusion and Next Steps</a:t>
              </a:r>
              <a:endParaRPr b="1" sz="2950">
                <a:solidFill>
                  <a:srgbClr val="666666"/>
                </a:solidFill>
                <a:latin typeface="Merriweather"/>
                <a:ea typeface="Merriweather"/>
                <a:cs typeface="Merriweather"/>
                <a:sym typeface="Merriweather"/>
              </a:endParaRPr>
            </a:p>
          </p:txBody>
        </p:sp>
        <p:sp>
          <p:nvSpPr>
            <p:cNvPr id="623" name="Google Shape;623;p67"/>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9.</a:t>
              </a:r>
              <a:endParaRPr b="1" sz="1450">
                <a:solidFill>
                  <a:srgbClr val="666666"/>
                </a:solidFill>
                <a:latin typeface="Merriweather"/>
                <a:ea typeface="Merriweather"/>
                <a:cs typeface="Merriweather"/>
                <a:sym typeface="Merriweathe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8"/>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29" name="Google Shape;629;p68"/>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630" name="Google Shape;630;p68"/>
          <p:cNvPicPr preferRelativeResize="0"/>
          <p:nvPr/>
        </p:nvPicPr>
        <p:blipFill>
          <a:blip r:embed="rId3">
            <a:alphaModFix/>
          </a:blip>
          <a:stretch>
            <a:fillRect/>
          </a:stretch>
        </p:blipFill>
        <p:spPr>
          <a:xfrm>
            <a:off x="6952101" y="152400"/>
            <a:ext cx="1171873" cy="4838702"/>
          </a:xfrm>
          <a:prstGeom prst="rect">
            <a:avLst/>
          </a:prstGeom>
          <a:noFill/>
          <a:ln>
            <a:noFill/>
          </a:ln>
        </p:spPr>
      </p:pic>
      <p:sp>
        <p:nvSpPr>
          <p:cNvPr id="631" name="Google Shape;631;p68"/>
          <p:cNvSpPr txBox="1"/>
          <p:nvPr/>
        </p:nvSpPr>
        <p:spPr>
          <a:xfrm>
            <a:off x="197385" y="24540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CNN Structure</a:t>
            </a:r>
            <a:endParaRPr b="1" sz="2950">
              <a:solidFill>
                <a:schemeClr val="dk1"/>
              </a:solidFill>
              <a:latin typeface="Merriweather"/>
              <a:ea typeface="Merriweather"/>
              <a:cs typeface="Merriweather"/>
              <a:sym typeface="Merriweather"/>
            </a:endParaRPr>
          </a:p>
        </p:txBody>
      </p:sp>
      <p:pic>
        <p:nvPicPr>
          <p:cNvPr id="632" name="Google Shape;632;p68" title="Screenshot 2025-05-02 at 4.13.19 PM.png"/>
          <p:cNvPicPr preferRelativeResize="0"/>
          <p:nvPr/>
        </p:nvPicPr>
        <p:blipFill>
          <a:blip r:embed="rId4">
            <a:alphaModFix/>
          </a:blip>
          <a:stretch>
            <a:fillRect/>
          </a:stretch>
        </p:blipFill>
        <p:spPr>
          <a:xfrm>
            <a:off x="324475" y="853025"/>
            <a:ext cx="5653276" cy="4094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9"/>
          <p:cNvSpPr txBox="1"/>
          <p:nvPr/>
        </p:nvSpPr>
        <p:spPr>
          <a:xfrm>
            <a:off x="197385" y="24540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Performance</a:t>
            </a:r>
            <a:endParaRPr b="1" sz="2950">
              <a:solidFill>
                <a:schemeClr val="dk1"/>
              </a:solidFill>
              <a:latin typeface="Merriweather"/>
              <a:ea typeface="Merriweather"/>
              <a:cs typeface="Merriweather"/>
              <a:sym typeface="Merriweather"/>
            </a:endParaRPr>
          </a:p>
        </p:txBody>
      </p:sp>
      <p:graphicFrame>
        <p:nvGraphicFramePr>
          <p:cNvPr id="638" name="Google Shape;638;p69"/>
          <p:cNvGraphicFramePr/>
          <p:nvPr/>
        </p:nvGraphicFramePr>
        <p:xfrm>
          <a:off x="487700" y="4154650"/>
          <a:ext cx="3000000" cy="3000000"/>
        </p:xfrm>
        <a:graphic>
          <a:graphicData uri="http://schemas.openxmlformats.org/drawingml/2006/table">
            <a:tbl>
              <a:tblPr>
                <a:noFill/>
                <a:tableStyleId>{BE622C04-2744-4E57-8442-74E29E66D073}</a:tableStyleId>
              </a:tblPr>
              <a:tblGrid>
                <a:gridCol w="1062800"/>
                <a:gridCol w="1062800"/>
                <a:gridCol w="1062800"/>
                <a:gridCol w="1112950"/>
              </a:tblGrid>
              <a:tr h="381000">
                <a:tc>
                  <a:txBody>
                    <a:bodyPr/>
                    <a:lstStyle/>
                    <a:p>
                      <a:pPr indent="0" lvl="0" marL="0" rtl="0" algn="l">
                        <a:spcBef>
                          <a:spcPts val="0"/>
                        </a:spcBef>
                        <a:spcAft>
                          <a:spcPts val="0"/>
                        </a:spcAft>
                        <a:buNone/>
                      </a:pPr>
                      <a:r>
                        <a:rPr lang="en"/>
                        <a:t>Accuracy</a:t>
                      </a:r>
                      <a:endParaRPr/>
                    </a:p>
                  </a:txBody>
                  <a:tcPr marT="91425" marB="91425" marR="91425" marL="91425"/>
                </a:tc>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F1-score</a:t>
                      </a:r>
                      <a:endParaRPr/>
                    </a:p>
                  </a:txBody>
                  <a:tcPr marT="91425" marB="91425" marR="91425" marL="91425"/>
                </a:tc>
              </a:tr>
              <a:tr h="381000">
                <a:tc>
                  <a:txBody>
                    <a:bodyPr/>
                    <a:lstStyle/>
                    <a:p>
                      <a:pPr indent="0" lvl="0" marL="0" rtl="0" algn="l">
                        <a:spcBef>
                          <a:spcPts val="0"/>
                        </a:spcBef>
                        <a:spcAft>
                          <a:spcPts val="0"/>
                        </a:spcAft>
                        <a:buNone/>
                      </a:pPr>
                      <a:r>
                        <a:rPr lang="en"/>
                        <a:t>0.82</a:t>
                      </a:r>
                      <a:endParaRPr/>
                    </a:p>
                  </a:txBody>
                  <a:tcPr marT="91425" marB="91425" marR="91425" marL="91425"/>
                </a:tc>
                <a:tc>
                  <a:txBody>
                    <a:bodyPr/>
                    <a:lstStyle/>
                    <a:p>
                      <a:pPr indent="0" lvl="0" marL="0" rtl="0" algn="l">
                        <a:spcBef>
                          <a:spcPts val="0"/>
                        </a:spcBef>
                        <a:spcAft>
                          <a:spcPts val="0"/>
                        </a:spcAft>
                        <a:buNone/>
                      </a:pPr>
                      <a:r>
                        <a:rPr lang="en"/>
                        <a:t>0.85</a:t>
                      </a:r>
                      <a:endParaRPr/>
                    </a:p>
                  </a:txBody>
                  <a:tcPr marT="91425" marB="91425" marR="91425" marL="91425"/>
                </a:tc>
                <a:tc>
                  <a:txBody>
                    <a:bodyPr/>
                    <a:lstStyle/>
                    <a:p>
                      <a:pPr indent="0" lvl="0" marL="0" rtl="0" algn="l">
                        <a:spcBef>
                          <a:spcPts val="0"/>
                        </a:spcBef>
                        <a:spcAft>
                          <a:spcPts val="0"/>
                        </a:spcAft>
                        <a:buNone/>
                      </a:pPr>
                      <a:r>
                        <a:rPr lang="en"/>
                        <a:t>0.82</a:t>
                      </a:r>
                      <a:endParaRPr/>
                    </a:p>
                  </a:txBody>
                  <a:tcPr marT="91425" marB="91425" marR="91425" marL="91425"/>
                </a:tc>
                <a:tc>
                  <a:txBody>
                    <a:bodyPr/>
                    <a:lstStyle/>
                    <a:p>
                      <a:pPr indent="0" lvl="0" marL="0" rtl="0" algn="l">
                        <a:spcBef>
                          <a:spcPts val="0"/>
                        </a:spcBef>
                        <a:spcAft>
                          <a:spcPts val="0"/>
                        </a:spcAft>
                        <a:buNone/>
                      </a:pPr>
                      <a:r>
                        <a:rPr lang="en"/>
                        <a:t>0.82</a:t>
                      </a:r>
                      <a:endParaRPr/>
                    </a:p>
                  </a:txBody>
                  <a:tcPr marT="91425" marB="91425" marR="91425" marL="91425"/>
                </a:tc>
              </a:tr>
            </a:tbl>
          </a:graphicData>
        </a:graphic>
      </p:graphicFrame>
      <p:pic>
        <p:nvPicPr>
          <p:cNvPr id="639" name="Google Shape;639;p69"/>
          <p:cNvPicPr preferRelativeResize="0"/>
          <p:nvPr/>
        </p:nvPicPr>
        <p:blipFill>
          <a:blip r:embed="rId3">
            <a:alphaModFix/>
          </a:blip>
          <a:stretch>
            <a:fillRect/>
          </a:stretch>
        </p:blipFill>
        <p:spPr>
          <a:xfrm>
            <a:off x="5390125" y="2612758"/>
            <a:ext cx="3013925" cy="2407967"/>
          </a:xfrm>
          <a:prstGeom prst="rect">
            <a:avLst/>
          </a:prstGeom>
          <a:noFill/>
          <a:ln>
            <a:noFill/>
          </a:ln>
        </p:spPr>
      </p:pic>
      <p:pic>
        <p:nvPicPr>
          <p:cNvPr id="640" name="Google Shape;640;p69"/>
          <p:cNvPicPr preferRelativeResize="0"/>
          <p:nvPr/>
        </p:nvPicPr>
        <p:blipFill>
          <a:blip r:embed="rId4">
            <a:alphaModFix/>
          </a:blip>
          <a:stretch>
            <a:fillRect/>
          </a:stretch>
        </p:blipFill>
        <p:spPr>
          <a:xfrm>
            <a:off x="5390124" y="62675"/>
            <a:ext cx="3013925" cy="2408000"/>
          </a:xfrm>
          <a:prstGeom prst="rect">
            <a:avLst/>
          </a:prstGeom>
          <a:noFill/>
          <a:ln>
            <a:noFill/>
          </a:ln>
        </p:spPr>
      </p:pic>
      <p:pic>
        <p:nvPicPr>
          <p:cNvPr id="641" name="Google Shape;641;p69"/>
          <p:cNvPicPr preferRelativeResize="0"/>
          <p:nvPr/>
        </p:nvPicPr>
        <p:blipFill>
          <a:blip r:embed="rId5">
            <a:alphaModFix/>
          </a:blip>
          <a:stretch>
            <a:fillRect/>
          </a:stretch>
        </p:blipFill>
        <p:spPr>
          <a:xfrm>
            <a:off x="788500" y="922701"/>
            <a:ext cx="3566632" cy="3048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7" name="Google Shape;647;p7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rgbClr val="666666"/>
                </a:solidFill>
              </a:rPr>
              <a:t>Agenda</a:t>
            </a:r>
            <a:endParaRPr>
              <a:solidFill>
                <a:srgbClr val="666666"/>
              </a:solidFill>
            </a:endParaRPr>
          </a:p>
        </p:txBody>
      </p:sp>
      <p:sp>
        <p:nvSpPr>
          <p:cNvPr id="648" name="Google Shape;648;p70"/>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Autoencoder + Transformer</a:t>
            </a:r>
            <a:endParaRPr b="1" sz="2950">
              <a:solidFill>
                <a:srgbClr val="666666"/>
              </a:solidFill>
              <a:latin typeface="Merriweather"/>
              <a:ea typeface="Merriweather"/>
              <a:cs typeface="Merriweather"/>
              <a:sym typeface="Merriweather"/>
            </a:endParaRPr>
          </a:p>
        </p:txBody>
      </p:sp>
      <p:sp>
        <p:nvSpPr>
          <p:cNvPr id="649" name="Google Shape;649;p70"/>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Identifying Predictive RNA Regions</a:t>
            </a:r>
            <a:endParaRPr b="1" sz="2950">
              <a:solidFill>
                <a:schemeClr val="dk1"/>
              </a:solidFill>
              <a:latin typeface="Merriweather"/>
              <a:ea typeface="Merriweather"/>
              <a:cs typeface="Merriweather"/>
              <a:sym typeface="Merriweather"/>
            </a:endParaRPr>
          </a:p>
        </p:txBody>
      </p:sp>
      <p:sp>
        <p:nvSpPr>
          <p:cNvPr id="650" name="Google Shape;650;p70"/>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7.</a:t>
            </a:r>
            <a:endParaRPr b="1" sz="1450">
              <a:solidFill>
                <a:schemeClr val="dk1"/>
              </a:solidFill>
              <a:latin typeface="Merriweather"/>
              <a:ea typeface="Merriweather"/>
              <a:cs typeface="Merriweather"/>
              <a:sym typeface="Merriweather"/>
            </a:endParaRPr>
          </a:p>
        </p:txBody>
      </p:sp>
      <p:grpSp>
        <p:nvGrpSpPr>
          <p:cNvPr id="651" name="Google Shape;651;p70"/>
          <p:cNvGrpSpPr/>
          <p:nvPr/>
        </p:nvGrpSpPr>
        <p:grpSpPr>
          <a:xfrm>
            <a:off x="187892" y="2829738"/>
            <a:ext cx="8768219" cy="493800"/>
            <a:chOff x="187892" y="2829738"/>
            <a:chExt cx="8768219" cy="493800"/>
          </a:xfrm>
        </p:grpSpPr>
        <p:sp>
          <p:nvSpPr>
            <p:cNvPr id="652" name="Google Shape;652;p70"/>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Multi species Classification CNN</a:t>
              </a:r>
              <a:endParaRPr b="1" sz="2950">
                <a:solidFill>
                  <a:srgbClr val="666666"/>
                </a:solidFill>
                <a:latin typeface="Merriweather"/>
                <a:ea typeface="Merriweather"/>
                <a:cs typeface="Merriweather"/>
                <a:sym typeface="Merriweather"/>
              </a:endParaRPr>
            </a:p>
          </p:txBody>
        </p:sp>
        <p:sp>
          <p:nvSpPr>
            <p:cNvPr id="653" name="Google Shape;653;p70"/>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6.</a:t>
              </a:r>
              <a:endParaRPr b="1" sz="1450">
                <a:solidFill>
                  <a:srgbClr val="666666"/>
                </a:solidFill>
                <a:latin typeface="Merriweather"/>
                <a:ea typeface="Merriweather"/>
                <a:cs typeface="Merriweather"/>
                <a:sym typeface="Merriweather"/>
              </a:endParaRPr>
            </a:p>
          </p:txBody>
        </p:sp>
      </p:grpSp>
      <p:grpSp>
        <p:nvGrpSpPr>
          <p:cNvPr id="654" name="Google Shape;654;p70"/>
          <p:cNvGrpSpPr/>
          <p:nvPr/>
        </p:nvGrpSpPr>
        <p:grpSpPr>
          <a:xfrm>
            <a:off x="187892" y="419664"/>
            <a:ext cx="7500719" cy="493800"/>
            <a:chOff x="187892" y="419664"/>
            <a:chExt cx="7500719" cy="493800"/>
          </a:xfrm>
        </p:grpSpPr>
        <p:sp>
          <p:nvSpPr>
            <p:cNvPr id="655" name="Google Shape;655;p70"/>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Defining the Problem</a:t>
              </a:r>
              <a:endParaRPr b="1" sz="2950">
                <a:solidFill>
                  <a:srgbClr val="666666"/>
                </a:solidFill>
                <a:latin typeface="Merriweather"/>
                <a:ea typeface="Merriweather"/>
                <a:cs typeface="Merriweather"/>
                <a:sym typeface="Merriweather"/>
              </a:endParaRPr>
            </a:p>
          </p:txBody>
        </p:sp>
        <p:sp>
          <p:nvSpPr>
            <p:cNvPr id="656" name="Google Shape;656;p70"/>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1.</a:t>
              </a:r>
              <a:endParaRPr b="1" sz="1450">
                <a:solidFill>
                  <a:srgbClr val="666666"/>
                </a:solidFill>
                <a:latin typeface="Merriweather"/>
                <a:ea typeface="Merriweather"/>
                <a:cs typeface="Merriweather"/>
                <a:sym typeface="Merriweather"/>
              </a:endParaRPr>
            </a:p>
          </p:txBody>
        </p:sp>
      </p:grpSp>
      <p:grpSp>
        <p:nvGrpSpPr>
          <p:cNvPr id="657" name="Google Shape;657;p70"/>
          <p:cNvGrpSpPr/>
          <p:nvPr/>
        </p:nvGrpSpPr>
        <p:grpSpPr>
          <a:xfrm>
            <a:off x="187892" y="913198"/>
            <a:ext cx="7500719" cy="493800"/>
            <a:chOff x="187892" y="913198"/>
            <a:chExt cx="7500719" cy="493800"/>
          </a:xfrm>
        </p:grpSpPr>
        <p:sp>
          <p:nvSpPr>
            <p:cNvPr id="658" name="Google Shape;658;p70"/>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Source</a:t>
              </a:r>
              <a:endParaRPr b="1" sz="2950">
                <a:solidFill>
                  <a:srgbClr val="666666"/>
                </a:solidFill>
                <a:latin typeface="Merriweather"/>
                <a:ea typeface="Merriweather"/>
                <a:cs typeface="Merriweather"/>
                <a:sym typeface="Merriweather"/>
              </a:endParaRPr>
            </a:p>
          </p:txBody>
        </p:sp>
        <p:sp>
          <p:nvSpPr>
            <p:cNvPr id="659" name="Google Shape;659;p70"/>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2.</a:t>
              </a:r>
              <a:endParaRPr b="1" sz="1450">
                <a:solidFill>
                  <a:srgbClr val="666666"/>
                </a:solidFill>
                <a:latin typeface="Merriweather"/>
                <a:ea typeface="Merriweather"/>
                <a:cs typeface="Merriweather"/>
                <a:sym typeface="Merriweather"/>
              </a:endParaRPr>
            </a:p>
          </p:txBody>
        </p:sp>
      </p:grpSp>
      <p:grpSp>
        <p:nvGrpSpPr>
          <p:cNvPr id="660" name="Google Shape;660;p70"/>
          <p:cNvGrpSpPr/>
          <p:nvPr/>
        </p:nvGrpSpPr>
        <p:grpSpPr>
          <a:xfrm>
            <a:off x="187892" y="1885447"/>
            <a:ext cx="7500719" cy="493800"/>
            <a:chOff x="187892" y="1885447"/>
            <a:chExt cx="7500719" cy="493800"/>
          </a:xfrm>
        </p:grpSpPr>
        <p:sp>
          <p:nvSpPr>
            <p:cNvPr id="661" name="Google Shape;661;p70"/>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4.</a:t>
              </a:r>
              <a:endParaRPr b="1" sz="1450">
                <a:solidFill>
                  <a:srgbClr val="666666"/>
                </a:solidFill>
                <a:latin typeface="Merriweather"/>
                <a:ea typeface="Merriweather"/>
                <a:cs typeface="Merriweather"/>
                <a:sym typeface="Merriweather"/>
              </a:endParaRPr>
            </a:p>
          </p:txBody>
        </p:sp>
        <p:sp>
          <p:nvSpPr>
            <p:cNvPr id="662" name="Google Shape;662;p70"/>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ANN</a:t>
              </a:r>
              <a:endParaRPr b="1" sz="2950">
                <a:solidFill>
                  <a:srgbClr val="666666"/>
                </a:solidFill>
                <a:latin typeface="Merriweather"/>
                <a:ea typeface="Merriweather"/>
                <a:cs typeface="Merriweather"/>
                <a:sym typeface="Merriweather"/>
              </a:endParaRPr>
            </a:p>
          </p:txBody>
        </p:sp>
      </p:grpSp>
      <p:grpSp>
        <p:nvGrpSpPr>
          <p:cNvPr id="663" name="Google Shape;663;p70"/>
          <p:cNvGrpSpPr/>
          <p:nvPr/>
        </p:nvGrpSpPr>
        <p:grpSpPr>
          <a:xfrm>
            <a:off x="187892" y="1415548"/>
            <a:ext cx="7500719" cy="493800"/>
            <a:chOff x="187892" y="1415548"/>
            <a:chExt cx="7500719" cy="493800"/>
          </a:xfrm>
        </p:grpSpPr>
        <p:sp>
          <p:nvSpPr>
            <p:cNvPr id="664" name="Google Shape;664;p70"/>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3.</a:t>
              </a:r>
              <a:endParaRPr b="1" sz="1450">
                <a:solidFill>
                  <a:srgbClr val="666666"/>
                </a:solidFill>
                <a:latin typeface="Merriweather"/>
                <a:ea typeface="Merriweather"/>
                <a:cs typeface="Merriweather"/>
                <a:sym typeface="Merriweather"/>
              </a:endParaRPr>
            </a:p>
          </p:txBody>
        </p:sp>
        <p:sp>
          <p:nvSpPr>
            <p:cNvPr id="665" name="Google Shape;665;p70"/>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Cleaning / EDA</a:t>
              </a:r>
              <a:endParaRPr b="1" sz="2950">
                <a:solidFill>
                  <a:srgbClr val="666666"/>
                </a:solidFill>
                <a:latin typeface="Merriweather"/>
                <a:ea typeface="Merriweather"/>
                <a:cs typeface="Merriweather"/>
                <a:sym typeface="Merriweather"/>
              </a:endParaRPr>
            </a:p>
          </p:txBody>
        </p:sp>
      </p:grpSp>
      <p:grpSp>
        <p:nvGrpSpPr>
          <p:cNvPr id="666" name="Google Shape;666;p70"/>
          <p:cNvGrpSpPr/>
          <p:nvPr/>
        </p:nvGrpSpPr>
        <p:grpSpPr>
          <a:xfrm>
            <a:off x="187892" y="2356232"/>
            <a:ext cx="7500719" cy="493800"/>
            <a:chOff x="187892" y="2356232"/>
            <a:chExt cx="7500719" cy="493800"/>
          </a:xfrm>
        </p:grpSpPr>
        <p:sp>
          <p:nvSpPr>
            <p:cNvPr id="667" name="Google Shape;667;p70"/>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5.</a:t>
              </a:r>
              <a:endParaRPr b="1" sz="1450">
                <a:solidFill>
                  <a:srgbClr val="666666"/>
                </a:solidFill>
                <a:latin typeface="Merriweather"/>
                <a:ea typeface="Merriweather"/>
                <a:cs typeface="Merriweather"/>
                <a:sym typeface="Merriweather"/>
              </a:endParaRPr>
            </a:p>
          </p:txBody>
        </p:sp>
        <p:sp>
          <p:nvSpPr>
            <p:cNvPr id="668" name="Google Shape;668;p70"/>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CNN</a:t>
              </a:r>
              <a:endParaRPr b="1" sz="2950">
                <a:solidFill>
                  <a:srgbClr val="666666"/>
                </a:solidFill>
                <a:latin typeface="Merriweather"/>
                <a:ea typeface="Merriweather"/>
                <a:cs typeface="Merriweather"/>
                <a:sym typeface="Merriweather"/>
              </a:endParaRPr>
            </a:p>
          </p:txBody>
        </p:sp>
      </p:grpSp>
      <p:sp>
        <p:nvSpPr>
          <p:cNvPr id="669" name="Google Shape;669;p70"/>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8.</a:t>
            </a:r>
            <a:endParaRPr b="1" sz="1450">
              <a:solidFill>
                <a:srgbClr val="666666"/>
              </a:solidFill>
              <a:latin typeface="Merriweather"/>
              <a:ea typeface="Merriweather"/>
              <a:cs typeface="Merriweather"/>
              <a:sym typeface="Merriweather"/>
            </a:endParaRPr>
          </a:p>
        </p:txBody>
      </p:sp>
      <p:grpSp>
        <p:nvGrpSpPr>
          <p:cNvPr id="670" name="Google Shape;670;p70"/>
          <p:cNvGrpSpPr/>
          <p:nvPr/>
        </p:nvGrpSpPr>
        <p:grpSpPr>
          <a:xfrm>
            <a:off x="187892" y="4326625"/>
            <a:ext cx="5610599" cy="493800"/>
            <a:chOff x="187892" y="4326625"/>
            <a:chExt cx="5610599" cy="493800"/>
          </a:xfrm>
        </p:grpSpPr>
        <p:sp>
          <p:nvSpPr>
            <p:cNvPr id="671" name="Google Shape;671;p70"/>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Conclusion and Next Steps</a:t>
              </a:r>
              <a:endParaRPr b="1" sz="2950">
                <a:solidFill>
                  <a:srgbClr val="666666"/>
                </a:solidFill>
                <a:latin typeface="Merriweather"/>
                <a:ea typeface="Merriweather"/>
                <a:cs typeface="Merriweather"/>
                <a:sym typeface="Merriweather"/>
              </a:endParaRPr>
            </a:p>
          </p:txBody>
        </p:sp>
        <p:sp>
          <p:nvSpPr>
            <p:cNvPr id="672" name="Google Shape;672;p70"/>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9.</a:t>
              </a:r>
              <a:endParaRPr b="1" sz="1450">
                <a:solidFill>
                  <a:srgbClr val="666666"/>
                </a:solidFill>
                <a:latin typeface="Merriweather"/>
                <a:ea typeface="Merriweather"/>
                <a:cs typeface="Merriweather"/>
                <a:sym typeface="Merriweathe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1"/>
          <p:cNvSpPr txBox="1"/>
          <p:nvPr>
            <p:ph type="title"/>
          </p:nvPr>
        </p:nvSpPr>
        <p:spPr>
          <a:xfrm>
            <a:off x="197375" y="824150"/>
            <a:ext cx="35094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50"/>
              <a:t>Identifying Predictive RNA Regions for Viral Host Classification</a:t>
            </a:r>
            <a:endParaRPr/>
          </a:p>
        </p:txBody>
      </p:sp>
      <p:sp>
        <p:nvSpPr>
          <p:cNvPr id="678" name="Google Shape;678;p71"/>
          <p:cNvSpPr txBox="1"/>
          <p:nvPr>
            <p:ph idx="1" type="body"/>
          </p:nvPr>
        </p:nvSpPr>
        <p:spPr>
          <a:xfrm>
            <a:off x="197375" y="2752175"/>
            <a:ext cx="3566400" cy="151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Our CNN achieved high accuracy for multi species classification - but which features were most important?</a:t>
            </a:r>
            <a:endParaRPr sz="1500"/>
          </a:p>
          <a:p>
            <a:pPr indent="0" lvl="0" marL="457200" rtl="0" algn="l">
              <a:lnSpc>
                <a:spcPct val="115000"/>
              </a:lnSpc>
              <a:spcBef>
                <a:spcPts val="1200"/>
              </a:spcBef>
              <a:spcAft>
                <a:spcPts val="1200"/>
              </a:spcAft>
              <a:buNone/>
            </a:pPr>
            <a:r>
              <a:t/>
            </a:r>
            <a:endParaRPr/>
          </a:p>
        </p:txBody>
      </p:sp>
      <p:pic>
        <p:nvPicPr>
          <p:cNvPr id="679" name="Google Shape;679;p71"/>
          <p:cNvPicPr preferRelativeResize="0"/>
          <p:nvPr/>
        </p:nvPicPr>
        <p:blipFill>
          <a:blip r:embed="rId3">
            <a:alphaModFix/>
          </a:blip>
          <a:stretch>
            <a:fillRect/>
          </a:stretch>
        </p:blipFill>
        <p:spPr>
          <a:xfrm>
            <a:off x="5177200" y="575925"/>
            <a:ext cx="3431594" cy="4198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2"/>
          <p:cNvSpPr txBox="1"/>
          <p:nvPr>
            <p:ph type="title"/>
          </p:nvPr>
        </p:nvSpPr>
        <p:spPr>
          <a:xfrm>
            <a:off x="197375" y="434300"/>
            <a:ext cx="3583200" cy="171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50"/>
              <a:t>Approach - Sliding Window Deletions Effect on Model Entropy</a:t>
            </a:r>
            <a:endParaRPr sz="2750"/>
          </a:p>
        </p:txBody>
      </p:sp>
      <p:sp>
        <p:nvSpPr>
          <p:cNvPr id="685" name="Google Shape;685;p72"/>
          <p:cNvSpPr txBox="1"/>
          <p:nvPr>
            <p:ph idx="1" type="body"/>
          </p:nvPr>
        </p:nvSpPr>
        <p:spPr>
          <a:xfrm>
            <a:off x="37475" y="2076200"/>
            <a:ext cx="4177800" cy="2827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sz="1400"/>
              <a:t>Delete short section of RNA</a:t>
            </a:r>
            <a:endParaRPr sz="1400"/>
          </a:p>
          <a:p>
            <a:pPr indent="-317500" lvl="0" marL="457200" rtl="0" algn="l">
              <a:lnSpc>
                <a:spcPct val="115000"/>
              </a:lnSpc>
              <a:spcBef>
                <a:spcPts val="0"/>
              </a:spcBef>
              <a:spcAft>
                <a:spcPts val="0"/>
              </a:spcAft>
              <a:buSzPts val="1400"/>
              <a:buAutoNum type="arabicPeriod"/>
            </a:pPr>
            <a:r>
              <a:rPr lang="en" sz="1400"/>
              <a:t>Pad the end of the sequence (in addition to existing padding)</a:t>
            </a:r>
            <a:endParaRPr sz="1400"/>
          </a:p>
          <a:p>
            <a:pPr indent="-317500" lvl="0" marL="457200" rtl="0" algn="l">
              <a:lnSpc>
                <a:spcPct val="115000"/>
              </a:lnSpc>
              <a:spcBef>
                <a:spcPts val="0"/>
              </a:spcBef>
              <a:spcAft>
                <a:spcPts val="0"/>
              </a:spcAft>
              <a:buSzPts val="1400"/>
              <a:buAutoNum type="arabicPeriod"/>
            </a:pPr>
            <a:r>
              <a:rPr lang="en" sz="1400"/>
              <a:t>Pass sequence into the pre-trained </a:t>
            </a:r>
            <a:r>
              <a:rPr lang="en" sz="1400"/>
              <a:t>multispecies</a:t>
            </a:r>
            <a:r>
              <a:rPr lang="en" sz="1400"/>
              <a:t> CNN</a:t>
            </a:r>
            <a:endParaRPr sz="1400"/>
          </a:p>
          <a:p>
            <a:pPr indent="-317500" lvl="0" marL="457200" rtl="0" algn="l">
              <a:lnSpc>
                <a:spcPct val="115000"/>
              </a:lnSpc>
              <a:spcBef>
                <a:spcPts val="0"/>
              </a:spcBef>
              <a:spcAft>
                <a:spcPts val="0"/>
              </a:spcAft>
              <a:buSzPts val="1400"/>
              <a:buAutoNum type="arabicPeriod"/>
            </a:pPr>
            <a:r>
              <a:rPr lang="en" sz="1400"/>
              <a:t>Measure model entropy</a:t>
            </a:r>
            <a:endParaRPr sz="1400"/>
          </a:p>
          <a:p>
            <a:pPr indent="-317500" lvl="0" marL="457200" rtl="0" algn="l">
              <a:lnSpc>
                <a:spcPct val="115000"/>
              </a:lnSpc>
              <a:spcBef>
                <a:spcPts val="0"/>
              </a:spcBef>
              <a:spcAft>
                <a:spcPts val="0"/>
              </a:spcAft>
              <a:buSzPts val="1400"/>
              <a:buAutoNum type="arabicPeriod"/>
            </a:pPr>
            <a:r>
              <a:rPr lang="en" sz="1400"/>
              <a:t>Slide deletion window specified number of nucleotides along sequence and repeat steps</a:t>
            </a:r>
            <a:endParaRPr sz="1400"/>
          </a:p>
          <a:p>
            <a:pPr indent="-317500" lvl="0" marL="457200" rtl="0" algn="l">
              <a:lnSpc>
                <a:spcPct val="115000"/>
              </a:lnSpc>
              <a:spcBef>
                <a:spcPts val="0"/>
              </a:spcBef>
              <a:spcAft>
                <a:spcPts val="0"/>
              </a:spcAft>
              <a:buSzPts val="1400"/>
              <a:buAutoNum type="arabicPeriod"/>
            </a:pPr>
            <a:r>
              <a:rPr lang="en" sz="1400"/>
              <a:t>Compare entropy values across deletion locations</a:t>
            </a:r>
            <a:endParaRPr sz="1400"/>
          </a:p>
          <a:p>
            <a:pPr indent="0" lvl="0" marL="0" rtl="0" algn="l">
              <a:spcBef>
                <a:spcPts val="1200"/>
              </a:spcBef>
              <a:spcAft>
                <a:spcPts val="1200"/>
              </a:spcAft>
              <a:buNone/>
            </a:pPr>
            <a:r>
              <a:t/>
            </a:r>
            <a:endParaRPr sz="1400"/>
          </a:p>
        </p:txBody>
      </p:sp>
      <p:sp>
        <p:nvSpPr>
          <p:cNvPr id="686" name="Google Shape;686;p72"/>
          <p:cNvSpPr/>
          <p:nvPr/>
        </p:nvSpPr>
        <p:spPr>
          <a:xfrm>
            <a:off x="4720663" y="1056238"/>
            <a:ext cx="4226100" cy="42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ssRNA Sequence</a:t>
            </a:r>
            <a:endParaRPr>
              <a:latin typeface="DM Sans"/>
              <a:ea typeface="DM Sans"/>
              <a:cs typeface="DM Sans"/>
              <a:sym typeface="DM Sans"/>
            </a:endParaRPr>
          </a:p>
        </p:txBody>
      </p:sp>
      <p:sp>
        <p:nvSpPr>
          <p:cNvPr id="687" name="Google Shape;687;p72"/>
          <p:cNvSpPr/>
          <p:nvPr/>
        </p:nvSpPr>
        <p:spPr>
          <a:xfrm>
            <a:off x="4720663" y="910536"/>
            <a:ext cx="957600" cy="7185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88" name="Google Shape;688;p72"/>
          <p:cNvSpPr/>
          <p:nvPr/>
        </p:nvSpPr>
        <p:spPr>
          <a:xfrm>
            <a:off x="5335619" y="910536"/>
            <a:ext cx="957600" cy="718500"/>
          </a:xfrm>
          <a:prstGeom prst="rect">
            <a:avLst/>
          </a:prstGeom>
          <a:noFill/>
          <a:ln cap="flat" cmpd="sng" w="1905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689" name="Google Shape;689;p72"/>
          <p:cNvCxnSpPr>
            <a:stCxn id="687" idx="1"/>
            <a:endCxn id="688" idx="1"/>
          </p:cNvCxnSpPr>
          <p:nvPr/>
        </p:nvCxnSpPr>
        <p:spPr>
          <a:xfrm>
            <a:off x="4720663" y="1269786"/>
            <a:ext cx="615000" cy="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72"/>
          <p:cNvSpPr/>
          <p:nvPr/>
        </p:nvSpPr>
        <p:spPr>
          <a:xfrm>
            <a:off x="4710934" y="712711"/>
            <a:ext cx="977100" cy="62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1" name="Google Shape;691;p72"/>
          <p:cNvSpPr/>
          <p:nvPr/>
        </p:nvSpPr>
        <p:spPr>
          <a:xfrm>
            <a:off x="4710934" y="1764306"/>
            <a:ext cx="615000" cy="62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2" name="Google Shape;692;p72"/>
          <p:cNvSpPr txBox="1"/>
          <p:nvPr/>
        </p:nvSpPr>
        <p:spPr>
          <a:xfrm>
            <a:off x="4633626" y="362550"/>
            <a:ext cx="13056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3"/>
                </a:solidFill>
                <a:latin typeface="DM Sans"/>
                <a:ea typeface="DM Sans"/>
                <a:cs typeface="DM Sans"/>
                <a:sym typeface="DM Sans"/>
              </a:rPr>
              <a:t>Window Size</a:t>
            </a:r>
            <a:endParaRPr b="1" sz="1000">
              <a:solidFill>
                <a:schemeClr val="accent3"/>
              </a:solidFill>
              <a:latin typeface="DM Sans"/>
              <a:ea typeface="DM Sans"/>
              <a:cs typeface="DM Sans"/>
              <a:sym typeface="DM Sans"/>
            </a:endParaRPr>
          </a:p>
        </p:txBody>
      </p:sp>
      <p:sp>
        <p:nvSpPr>
          <p:cNvPr id="693" name="Google Shape;693;p72"/>
          <p:cNvSpPr txBox="1"/>
          <p:nvPr/>
        </p:nvSpPr>
        <p:spPr>
          <a:xfrm>
            <a:off x="4510499" y="1749927"/>
            <a:ext cx="12546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3"/>
                </a:solidFill>
                <a:latin typeface="DM Sans"/>
                <a:ea typeface="DM Sans"/>
                <a:cs typeface="DM Sans"/>
                <a:sym typeface="DM Sans"/>
              </a:rPr>
              <a:t>Stride Length</a:t>
            </a:r>
            <a:endParaRPr b="1" sz="1000">
              <a:solidFill>
                <a:schemeClr val="accent3"/>
              </a:solidFill>
              <a:latin typeface="DM Sans"/>
              <a:ea typeface="DM Sans"/>
              <a:cs typeface="DM Sans"/>
              <a:sym typeface="DM Sans"/>
            </a:endParaRPr>
          </a:p>
        </p:txBody>
      </p:sp>
      <p:sp>
        <p:nvSpPr>
          <p:cNvPr id="694" name="Google Shape;694;p72"/>
          <p:cNvSpPr/>
          <p:nvPr/>
        </p:nvSpPr>
        <p:spPr>
          <a:xfrm>
            <a:off x="4720663" y="2152288"/>
            <a:ext cx="4226100" cy="42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ssRNA Sequence</a:t>
            </a:r>
            <a:endParaRPr>
              <a:latin typeface="DM Sans"/>
              <a:ea typeface="DM Sans"/>
              <a:cs typeface="DM Sans"/>
              <a:sym typeface="DM Sans"/>
            </a:endParaRPr>
          </a:p>
        </p:txBody>
      </p:sp>
      <p:sp>
        <p:nvSpPr>
          <p:cNvPr id="695" name="Google Shape;695;p72"/>
          <p:cNvSpPr/>
          <p:nvPr/>
        </p:nvSpPr>
        <p:spPr>
          <a:xfrm>
            <a:off x="7989175" y="2152151"/>
            <a:ext cx="957600" cy="4272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696" name="Google Shape;696;p72"/>
          <p:cNvCxnSpPr/>
          <p:nvPr/>
        </p:nvCxnSpPr>
        <p:spPr>
          <a:xfrm>
            <a:off x="4720675" y="2152300"/>
            <a:ext cx="8100" cy="434700"/>
          </a:xfrm>
          <a:prstGeom prst="straightConnector1">
            <a:avLst/>
          </a:prstGeom>
          <a:noFill/>
          <a:ln cap="flat" cmpd="sng" w="28575">
            <a:solidFill>
              <a:srgbClr val="FF00FF"/>
            </a:solidFill>
            <a:prstDash val="solid"/>
            <a:round/>
            <a:headEnd len="med" w="med" type="none"/>
            <a:tailEnd len="med" w="med" type="none"/>
          </a:ln>
        </p:spPr>
      </p:cxnSp>
      <p:sp>
        <p:nvSpPr>
          <p:cNvPr id="697" name="Google Shape;697;p72"/>
          <p:cNvSpPr txBox="1"/>
          <p:nvPr/>
        </p:nvSpPr>
        <p:spPr>
          <a:xfrm>
            <a:off x="8107075" y="2210075"/>
            <a:ext cx="7218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M Sans"/>
                <a:ea typeface="DM Sans"/>
                <a:cs typeface="DM Sans"/>
                <a:sym typeface="DM Sans"/>
              </a:rPr>
              <a:t>Padding</a:t>
            </a:r>
            <a:endParaRPr sz="1000">
              <a:solidFill>
                <a:schemeClr val="dk2"/>
              </a:solidFill>
              <a:latin typeface="DM Sans"/>
              <a:ea typeface="DM Sans"/>
              <a:cs typeface="DM Sans"/>
              <a:sym typeface="DM Sans"/>
            </a:endParaRPr>
          </a:p>
        </p:txBody>
      </p:sp>
      <p:sp>
        <p:nvSpPr>
          <p:cNvPr id="698" name="Google Shape;698;p72"/>
          <p:cNvSpPr/>
          <p:nvPr/>
        </p:nvSpPr>
        <p:spPr>
          <a:xfrm>
            <a:off x="6642725" y="1593025"/>
            <a:ext cx="221400" cy="521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9" name="Google Shape;699;p72"/>
          <p:cNvSpPr/>
          <p:nvPr/>
        </p:nvSpPr>
        <p:spPr>
          <a:xfrm>
            <a:off x="6642725" y="2749350"/>
            <a:ext cx="221400" cy="521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0" name="Google Shape;700;p72"/>
          <p:cNvSpPr/>
          <p:nvPr/>
        </p:nvSpPr>
        <p:spPr>
          <a:xfrm>
            <a:off x="5367725" y="3324250"/>
            <a:ext cx="2771400" cy="4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M Sans"/>
                <a:ea typeface="DM Sans"/>
                <a:cs typeface="DM Sans"/>
                <a:sym typeface="DM Sans"/>
              </a:rPr>
              <a:t>Pre Trained Multispecies CNN</a:t>
            </a:r>
            <a:endParaRPr sz="1600">
              <a:solidFill>
                <a:schemeClr val="dk2"/>
              </a:solidFill>
              <a:latin typeface="DM Sans"/>
              <a:ea typeface="DM Sans"/>
              <a:cs typeface="DM Sans"/>
              <a:sym typeface="DM Sans"/>
            </a:endParaRPr>
          </a:p>
        </p:txBody>
      </p:sp>
      <p:sp>
        <p:nvSpPr>
          <p:cNvPr id="701" name="Google Shape;701;p72"/>
          <p:cNvSpPr/>
          <p:nvPr/>
        </p:nvSpPr>
        <p:spPr>
          <a:xfrm>
            <a:off x="6642725" y="3896100"/>
            <a:ext cx="221400" cy="521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2" name="Google Shape;702;p72"/>
          <p:cNvSpPr/>
          <p:nvPr/>
        </p:nvSpPr>
        <p:spPr>
          <a:xfrm>
            <a:off x="5165975" y="4478450"/>
            <a:ext cx="3174900" cy="28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Prediction Uncertainty (Entropy)</a:t>
            </a: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302" name="Google Shape;302;p46"/>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Autoencoder + Transformer</a:t>
            </a:r>
            <a:endParaRPr b="1" sz="2950">
              <a:solidFill>
                <a:srgbClr val="666666"/>
              </a:solidFill>
              <a:latin typeface="Merriweather"/>
              <a:ea typeface="Merriweather"/>
              <a:cs typeface="Merriweather"/>
              <a:sym typeface="Merriweather"/>
            </a:endParaRPr>
          </a:p>
        </p:txBody>
      </p:sp>
      <p:sp>
        <p:nvSpPr>
          <p:cNvPr id="303" name="Google Shape;303;p46"/>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Identifying Predictive RNA Regions</a:t>
            </a:r>
            <a:endParaRPr b="1" sz="2950">
              <a:solidFill>
                <a:srgbClr val="666666"/>
              </a:solidFill>
              <a:latin typeface="Merriweather"/>
              <a:ea typeface="Merriweather"/>
              <a:cs typeface="Merriweather"/>
              <a:sym typeface="Merriweather"/>
            </a:endParaRPr>
          </a:p>
        </p:txBody>
      </p:sp>
      <p:sp>
        <p:nvSpPr>
          <p:cNvPr id="304" name="Google Shape;304;p46"/>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7.</a:t>
            </a:r>
            <a:endParaRPr b="1" sz="1450">
              <a:solidFill>
                <a:srgbClr val="666666"/>
              </a:solidFill>
              <a:latin typeface="Merriweather"/>
              <a:ea typeface="Merriweather"/>
              <a:cs typeface="Merriweather"/>
              <a:sym typeface="Merriweather"/>
            </a:endParaRPr>
          </a:p>
        </p:txBody>
      </p:sp>
      <p:grpSp>
        <p:nvGrpSpPr>
          <p:cNvPr id="305" name="Google Shape;305;p46"/>
          <p:cNvGrpSpPr/>
          <p:nvPr/>
        </p:nvGrpSpPr>
        <p:grpSpPr>
          <a:xfrm>
            <a:off x="187892" y="2829738"/>
            <a:ext cx="8768219" cy="493800"/>
            <a:chOff x="187892" y="2829738"/>
            <a:chExt cx="8768219" cy="493800"/>
          </a:xfrm>
        </p:grpSpPr>
        <p:sp>
          <p:nvSpPr>
            <p:cNvPr id="306" name="Google Shape;306;p46"/>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Multi species Classification CNN</a:t>
              </a:r>
              <a:endParaRPr b="1" sz="2950">
                <a:solidFill>
                  <a:srgbClr val="666666"/>
                </a:solidFill>
                <a:latin typeface="Merriweather"/>
                <a:ea typeface="Merriweather"/>
                <a:cs typeface="Merriweather"/>
                <a:sym typeface="Merriweather"/>
              </a:endParaRPr>
            </a:p>
          </p:txBody>
        </p:sp>
        <p:sp>
          <p:nvSpPr>
            <p:cNvPr id="307" name="Google Shape;307;p46"/>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6.</a:t>
              </a:r>
              <a:endParaRPr b="1" sz="1450">
                <a:solidFill>
                  <a:srgbClr val="666666"/>
                </a:solidFill>
                <a:latin typeface="Merriweather"/>
                <a:ea typeface="Merriweather"/>
                <a:cs typeface="Merriweather"/>
                <a:sym typeface="Merriweather"/>
              </a:endParaRPr>
            </a:p>
          </p:txBody>
        </p:sp>
      </p:grpSp>
      <p:grpSp>
        <p:nvGrpSpPr>
          <p:cNvPr id="308" name="Google Shape;308;p46"/>
          <p:cNvGrpSpPr/>
          <p:nvPr/>
        </p:nvGrpSpPr>
        <p:grpSpPr>
          <a:xfrm>
            <a:off x="187892" y="419664"/>
            <a:ext cx="7500719" cy="493800"/>
            <a:chOff x="187892" y="419664"/>
            <a:chExt cx="7500719" cy="493800"/>
          </a:xfrm>
        </p:grpSpPr>
        <p:sp>
          <p:nvSpPr>
            <p:cNvPr id="309" name="Google Shape;309;p46"/>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Defining the Problem</a:t>
              </a:r>
              <a:endParaRPr b="1" sz="2950">
                <a:solidFill>
                  <a:schemeClr val="dk1"/>
                </a:solidFill>
                <a:latin typeface="Merriweather"/>
                <a:ea typeface="Merriweather"/>
                <a:cs typeface="Merriweather"/>
                <a:sym typeface="Merriweather"/>
              </a:endParaRPr>
            </a:p>
          </p:txBody>
        </p:sp>
        <p:sp>
          <p:nvSpPr>
            <p:cNvPr id="310" name="Google Shape;310;p46"/>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grpSp>
      <p:grpSp>
        <p:nvGrpSpPr>
          <p:cNvPr id="311" name="Google Shape;311;p46"/>
          <p:cNvGrpSpPr/>
          <p:nvPr/>
        </p:nvGrpSpPr>
        <p:grpSpPr>
          <a:xfrm>
            <a:off x="187892" y="913198"/>
            <a:ext cx="7500719" cy="493800"/>
            <a:chOff x="187892" y="913198"/>
            <a:chExt cx="7500719" cy="493800"/>
          </a:xfrm>
        </p:grpSpPr>
        <p:sp>
          <p:nvSpPr>
            <p:cNvPr id="312" name="Google Shape;312;p46"/>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Source</a:t>
              </a:r>
              <a:endParaRPr b="1" sz="2950">
                <a:solidFill>
                  <a:srgbClr val="666666"/>
                </a:solidFill>
                <a:latin typeface="Merriweather"/>
                <a:ea typeface="Merriweather"/>
                <a:cs typeface="Merriweather"/>
                <a:sym typeface="Merriweather"/>
              </a:endParaRPr>
            </a:p>
          </p:txBody>
        </p:sp>
        <p:sp>
          <p:nvSpPr>
            <p:cNvPr id="313" name="Google Shape;313;p46"/>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2.</a:t>
              </a:r>
              <a:endParaRPr b="1" sz="1450">
                <a:solidFill>
                  <a:srgbClr val="666666"/>
                </a:solidFill>
                <a:latin typeface="Merriweather"/>
                <a:ea typeface="Merriweather"/>
                <a:cs typeface="Merriweather"/>
                <a:sym typeface="Merriweather"/>
              </a:endParaRPr>
            </a:p>
          </p:txBody>
        </p:sp>
      </p:grpSp>
      <p:grpSp>
        <p:nvGrpSpPr>
          <p:cNvPr id="314" name="Google Shape;314;p46"/>
          <p:cNvGrpSpPr/>
          <p:nvPr/>
        </p:nvGrpSpPr>
        <p:grpSpPr>
          <a:xfrm>
            <a:off x="187892" y="1885447"/>
            <a:ext cx="7500719" cy="493800"/>
            <a:chOff x="187892" y="1885447"/>
            <a:chExt cx="7500719" cy="493800"/>
          </a:xfrm>
        </p:grpSpPr>
        <p:sp>
          <p:nvSpPr>
            <p:cNvPr id="315" name="Google Shape;315;p46"/>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4.</a:t>
              </a:r>
              <a:endParaRPr b="1" sz="1450">
                <a:solidFill>
                  <a:srgbClr val="666666"/>
                </a:solidFill>
                <a:latin typeface="Merriweather"/>
                <a:ea typeface="Merriweather"/>
                <a:cs typeface="Merriweather"/>
                <a:sym typeface="Merriweather"/>
              </a:endParaRPr>
            </a:p>
          </p:txBody>
        </p:sp>
        <p:sp>
          <p:nvSpPr>
            <p:cNvPr id="316" name="Google Shape;316;p46"/>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ANN</a:t>
              </a:r>
              <a:endParaRPr b="1" sz="2950">
                <a:solidFill>
                  <a:srgbClr val="666666"/>
                </a:solidFill>
                <a:latin typeface="Merriweather"/>
                <a:ea typeface="Merriweather"/>
                <a:cs typeface="Merriweather"/>
                <a:sym typeface="Merriweather"/>
              </a:endParaRPr>
            </a:p>
          </p:txBody>
        </p:sp>
      </p:grpSp>
      <p:grpSp>
        <p:nvGrpSpPr>
          <p:cNvPr id="317" name="Google Shape;317;p46"/>
          <p:cNvGrpSpPr/>
          <p:nvPr/>
        </p:nvGrpSpPr>
        <p:grpSpPr>
          <a:xfrm>
            <a:off x="187892" y="1415548"/>
            <a:ext cx="7500719" cy="493800"/>
            <a:chOff x="187892" y="1415548"/>
            <a:chExt cx="7500719" cy="493800"/>
          </a:xfrm>
        </p:grpSpPr>
        <p:sp>
          <p:nvSpPr>
            <p:cNvPr id="318" name="Google Shape;318;p46"/>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3.</a:t>
              </a:r>
              <a:endParaRPr b="1" sz="1450">
                <a:solidFill>
                  <a:srgbClr val="666666"/>
                </a:solidFill>
                <a:latin typeface="Merriweather"/>
                <a:ea typeface="Merriweather"/>
                <a:cs typeface="Merriweather"/>
                <a:sym typeface="Merriweather"/>
              </a:endParaRPr>
            </a:p>
          </p:txBody>
        </p:sp>
        <p:sp>
          <p:nvSpPr>
            <p:cNvPr id="319" name="Google Shape;319;p46"/>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Cleaning / EDA</a:t>
              </a:r>
              <a:endParaRPr b="1" sz="2950">
                <a:solidFill>
                  <a:srgbClr val="666666"/>
                </a:solidFill>
                <a:latin typeface="Merriweather"/>
                <a:ea typeface="Merriweather"/>
                <a:cs typeface="Merriweather"/>
                <a:sym typeface="Merriweather"/>
              </a:endParaRPr>
            </a:p>
          </p:txBody>
        </p:sp>
      </p:grpSp>
      <p:grpSp>
        <p:nvGrpSpPr>
          <p:cNvPr id="320" name="Google Shape;320;p46"/>
          <p:cNvGrpSpPr/>
          <p:nvPr/>
        </p:nvGrpSpPr>
        <p:grpSpPr>
          <a:xfrm>
            <a:off x="187892" y="2356232"/>
            <a:ext cx="7500719" cy="493800"/>
            <a:chOff x="187892" y="2356232"/>
            <a:chExt cx="7500719" cy="493800"/>
          </a:xfrm>
        </p:grpSpPr>
        <p:sp>
          <p:nvSpPr>
            <p:cNvPr id="321" name="Google Shape;321;p46"/>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5.</a:t>
              </a:r>
              <a:endParaRPr b="1" sz="1450">
                <a:solidFill>
                  <a:srgbClr val="666666"/>
                </a:solidFill>
                <a:latin typeface="Merriweather"/>
                <a:ea typeface="Merriweather"/>
                <a:cs typeface="Merriweather"/>
                <a:sym typeface="Merriweather"/>
              </a:endParaRPr>
            </a:p>
          </p:txBody>
        </p:sp>
        <p:sp>
          <p:nvSpPr>
            <p:cNvPr id="322" name="Google Shape;322;p46"/>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CNN</a:t>
              </a:r>
              <a:endParaRPr b="1" sz="2950">
                <a:solidFill>
                  <a:srgbClr val="666666"/>
                </a:solidFill>
                <a:latin typeface="Merriweather"/>
                <a:ea typeface="Merriweather"/>
                <a:cs typeface="Merriweather"/>
                <a:sym typeface="Merriweather"/>
              </a:endParaRPr>
            </a:p>
          </p:txBody>
        </p:sp>
      </p:grpSp>
      <p:sp>
        <p:nvSpPr>
          <p:cNvPr id="323" name="Google Shape;323;p46"/>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8.</a:t>
            </a:r>
            <a:endParaRPr b="1" sz="1450">
              <a:solidFill>
                <a:srgbClr val="666666"/>
              </a:solidFill>
              <a:latin typeface="Merriweather"/>
              <a:ea typeface="Merriweather"/>
              <a:cs typeface="Merriweather"/>
              <a:sym typeface="Merriweather"/>
            </a:endParaRPr>
          </a:p>
        </p:txBody>
      </p:sp>
      <p:grpSp>
        <p:nvGrpSpPr>
          <p:cNvPr id="324" name="Google Shape;324;p46"/>
          <p:cNvGrpSpPr/>
          <p:nvPr/>
        </p:nvGrpSpPr>
        <p:grpSpPr>
          <a:xfrm>
            <a:off x="187892" y="4326625"/>
            <a:ext cx="5610599" cy="493800"/>
            <a:chOff x="187892" y="4326625"/>
            <a:chExt cx="5610599" cy="493800"/>
          </a:xfrm>
        </p:grpSpPr>
        <p:sp>
          <p:nvSpPr>
            <p:cNvPr id="325" name="Google Shape;325;p46"/>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Conclusion and Next Steps</a:t>
              </a:r>
              <a:endParaRPr b="1" sz="2950">
                <a:solidFill>
                  <a:srgbClr val="666666"/>
                </a:solidFill>
                <a:latin typeface="Merriweather"/>
                <a:ea typeface="Merriweather"/>
                <a:cs typeface="Merriweather"/>
                <a:sym typeface="Merriweather"/>
              </a:endParaRPr>
            </a:p>
          </p:txBody>
        </p:sp>
        <p:sp>
          <p:nvSpPr>
            <p:cNvPr id="326" name="Google Shape;326;p46"/>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9.</a:t>
              </a:r>
              <a:endParaRPr b="1" sz="1450">
                <a:solidFill>
                  <a:srgbClr val="666666"/>
                </a:solidFill>
                <a:latin typeface="Merriweather"/>
                <a:ea typeface="Merriweather"/>
                <a:cs typeface="Merriweather"/>
                <a:sym typeface="Merriweather"/>
              </a:endParaRPr>
            </a:p>
          </p:txBody>
        </p:sp>
      </p:grpSp>
      <p:sp>
        <p:nvSpPr>
          <p:cNvPr id="327" name="Google Shape;32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t>Interpreting the Entropy Plots</a:t>
            </a:r>
            <a:endParaRPr sz="2250"/>
          </a:p>
        </p:txBody>
      </p:sp>
      <p:sp>
        <p:nvSpPr>
          <p:cNvPr id="708" name="Google Shape;708;p73"/>
          <p:cNvSpPr txBox="1"/>
          <p:nvPr>
            <p:ph idx="1" type="body"/>
          </p:nvPr>
        </p:nvSpPr>
        <p:spPr>
          <a:xfrm>
            <a:off x="311700" y="881850"/>
            <a:ext cx="5273100" cy="2028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High entropy → model is uncertain; deleted region likely important for host classification</a:t>
            </a:r>
            <a:endParaRPr sz="1200"/>
          </a:p>
          <a:p>
            <a:pPr indent="-304800" lvl="0" marL="457200" rtl="0" algn="l">
              <a:spcBef>
                <a:spcPts val="0"/>
              </a:spcBef>
              <a:spcAft>
                <a:spcPts val="0"/>
              </a:spcAft>
              <a:buSzPts val="1200"/>
              <a:buChar char="●"/>
            </a:pPr>
            <a:r>
              <a:rPr lang="en" sz="1200"/>
              <a:t>Low entropy → model is confident; deleted region has little effect on prediction</a:t>
            </a:r>
            <a:endParaRPr sz="1200"/>
          </a:p>
          <a:p>
            <a:pPr indent="-304800" lvl="0" marL="457200" rtl="0" algn="l">
              <a:spcBef>
                <a:spcPts val="0"/>
              </a:spcBef>
              <a:spcAft>
                <a:spcPts val="0"/>
              </a:spcAft>
              <a:buSzPts val="1200"/>
              <a:buChar char="●"/>
            </a:pPr>
            <a:r>
              <a:rPr lang="en" sz="1200"/>
              <a:t>Can analyze single sequences or average across sequences within a species</a:t>
            </a:r>
            <a:endParaRPr sz="1200"/>
          </a:p>
          <a:p>
            <a:pPr indent="-304800" lvl="0" marL="457200" rtl="0" algn="l">
              <a:spcBef>
                <a:spcPts val="0"/>
              </a:spcBef>
              <a:spcAft>
                <a:spcPts val="0"/>
              </a:spcAft>
              <a:buSzPts val="1200"/>
              <a:buChar char="●"/>
            </a:pPr>
            <a:r>
              <a:rPr lang="en" sz="1200"/>
              <a:t>For stacked plots, filtered to 650–800 nt sequences for clarity</a:t>
            </a:r>
            <a:endParaRPr sz="1200"/>
          </a:p>
        </p:txBody>
      </p:sp>
      <p:pic>
        <p:nvPicPr>
          <p:cNvPr id="709" name="Google Shape;709;p73"/>
          <p:cNvPicPr preferRelativeResize="0"/>
          <p:nvPr/>
        </p:nvPicPr>
        <p:blipFill>
          <a:blip r:embed="rId3">
            <a:alphaModFix/>
          </a:blip>
          <a:stretch>
            <a:fillRect/>
          </a:stretch>
        </p:blipFill>
        <p:spPr>
          <a:xfrm>
            <a:off x="764475" y="2816325"/>
            <a:ext cx="4367555" cy="2028900"/>
          </a:xfrm>
          <a:prstGeom prst="rect">
            <a:avLst/>
          </a:prstGeom>
          <a:noFill/>
          <a:ln>
            <a:noFill/>
          </a:ln>
        </p:spPr>
      </p:pic>
      <p:pic>
        <p:nvPicPr>
          <p:cNvPr id="710" name="Google Shape;710;p73"/>
          <p:cNvPicPr preferRelativeResize="0"/>
          <p:nvPr/>
        </p:nvPicPr>
        <p:blipFill>
          <a:blip r:embed="rId4">
            <a:alphaModFix/>
          </a:blip>
          <a:stretch>
            <a:fillRect/>
          </a:stretch>
        </p:blipFill>
        <p:spPr>
          <a:xfrm>
            <a:off x="5903275" y="376825"/>
            <a:ext cx="2721674" cy="44683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t>Biological Significance and Utility in Virology Research</a:t>
            </a:r>
            <a:endParaRPr sz="2250"/>
          </a:p>
        </p:txBody>
      </p:sp>
      <p:pic>
        <p:nvPicPr>
          <p:cNvPr id="716" name="Google Shape;716;p74"/>
          <p:cNvPicPr preferRelativeResize="0"/>
          <p:nvPr/>
        </p:nvPicPr>
        <p:blipFill rotWithShape="1">
          <a:blip r:embed="rId3">
            <a:alphaModFix/>
          </a:blip>
          <a:srcRect b="29509" l="11744" r="52194" t="11517"/>
          <a:stretch/>
        </p:blipFill>
        <p:spPr>
          <a:xfrm>
            <a:off x="4312675" y="2640150"/>
            <a:ext cx="2737529" cy="2306900"/>
          </a:xfrm>
          <a:prstGeom prst="rect">
            <a:avLst/>
          </a:prstGeom>
          <a:noFill/>
          <a:ln>
            <a:noFill/>
          </a:ln>
        </p:spPr>
      </p:pic>
      <p:pic>
        <p:nvPicPr>
          <p:cNvPr id="717" name="Google Shape;717;p74"/>
          <p:cNvPicPr preferRelativeResize="0"/>
          <p:nvPr/>
        </p:nvPicPr>
        <p:blipFill>
          <a:blip r:embed="rId4">
            <a:alphaModFix/>
          </a:blip>
          <a:stretch>
            <a:fillRect/>
          </a:stretch>
        </p:blipFill>
        <p:spPr>
          <a:xfrm>
            <a:off x="480025" y="2640150"/>
            <a:ext cx="3423575" cy="2306901"/>
          </a:xfrm>
          <a:prstGeom prst="rect">
            <a:avLst/>
          </a:prstGeom>
          <a:noFill/>
          <a:ln>
            <a:noFill/>
          </a:ln>
        </p:spPr>
      </p:pic>
      <p:sp>
        <p:nvSpPr>
          <p:cNvPr id="718" name="Google Shape;718;p74"/>
          <p:cNvSpPr txBox="1"/>
          <p:nvPr/>
        </p:nvSpPr>
        <p:spPr>
          <a:xfrm>
            <a:off x="235450" y="975825"/>
            <a:ext cx="6341700" cy="2115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Predictive regions may encode structural proteins for host-specific binding</a:t>
            </a:r>
            <a:endParaRPr sz="1600">
              <a:solidFill>
                <a:schemeClr val="dk2"/>
              </a:solidFill>
              <a:latin typeface="DM Sans"/>
              <a:ea typeface="DM Sans"/>
              <a:cs typeface="DM Sans"/>
              <a:sym typeface="DM Sans"/>
            </a:endParaRPr>
          </a:p>
          <a:p>
            <a:pPr indent="-330200" lvl="0" marL="457200" rtl="0" algn="l">
              <a:lnSpc>
                <a:spcPct val="115000"/>
              </a:lnSpc>
              <a:spcBef>
                <a:spcPts val="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Offers insight into viral entry mechanisms and potential therapeutic targets</a:t>
            </a:r>
            <a:endParaRPr sz="1600">
              <a:solidFill>
                <a:schemeClr val="dk2"/>
              </a:solidFill>
              <a:latin typeface="DM Sans"/>
              <a:ea typeface="DM Sans"/>
              <a:cs typeface="DM Sans"/>
              <a:sym typeface="DM Sans"/>
            </a:endParaRPr>
          </a:p>
          <a:p>
            <a:pPr indent="-330200" lvl="0" marL="457200" rtl="0" algn="l">
              <a:lnSpc>
                <a:spcPct val="115000"/>
              </a:lnSpc>
              <a:spcBef>
                <a:spcPts val="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Crucial for rapid-response efforts against mutating viruses</a:t>
            </a:r>
            <a:endParaRPr sz="1600">
              <a:solidFill>
                <a:schemeClr val="dk2"/>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t>Next Steps to Generalize This Analysis</a:t>
            </a:r>
            <a:endParaRPr sz="2250"/>
          </a:p>
        </p:txBody>
      </p:sp>
      <p:sp>
        <p:nvSpPr>
          <p:cNvPr id="724" name="Google Shape;724;p75"/>
          <p:cNvSpPr txBox="1"/>
          <p:nvPr>
            <p:ph idx="1" type="body"/>
          </p:nvPr>
        </p:nvSpPr>
        <p:spPr>
          <a:xfrm>
            <a:off x="311700" y="997100"/>
            <a:ext cx="5150100" cy="2097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SzPts val="1600"/>
              <a:buChar char="●"/>
            </a:pPr>
            <a:r>
              <a:rPr lang="en" sz="1600"/>
              <a:t>Identify conserved motifs within high-entropy (high-importance) regions</a:t>
            </a:r>
            <a:endParaRPr sz="1600"/>
          </a:p>
          <a:p>
            <a:pPr indent="-330200" lvl="0" marL="457200" rtl="0" algn="l">
              <a:lnSpc>
                <a:spcPct val="115000"/>
              </a:lnSpc>
              <a:spcBef>
                <a:spcPts val="0"/>
              </a:spcBef>
              <a:spcAft>
                <a:spcPts val="0"/>
              </a:spcAft>
              <a:buSzPts val="1600"/>
              <a:buChar char="●"/>
            </a:pPr>
            <a:r>
              <a:rPr lang="en" sz="1600"/>
              <a:t>Extend analysis to include sequences of varying lengths</a:t>
            </a:r>
            <a:endParaRPr sz="1600"/>
          </a:p>
          <a:p>
            <a:pPr indent="-330200" lvl="0" marL="457200" rtl="0" algn="l">
              <a:lnSpc>
                <a:spcPct val="115000"/>
              </a:lnSpc>
              <a:spcBef>
                <a:spcPts val="0"/>
              </a:spcBef>
              <a:spcAft>
                <a:spcPts val="0"/>
              </a:spcAft>
              <a:buSzPts val="1600"/>
              <a:buChar char="●"/>
            </a:pPr>
            <a:r>
              <a:rPr lang="en" sz="1600"/>
              <a:t>Use entropy-informed regions to guide sequence alignment and motif discovery</a:t>
            </a:r>
            <a:endParaRPr sz="1600"/>
          </a:p>
          <a:p>
            <a:pPr indent="0" lvl="0" marL="0" rtl="0" algn="l">
              <a:spcBef>
                <a:spcPts val="1200"/>
              </a:spcBef>
              <a:spcAft>
                <a:spcPts val="1200"/>
              </a:spcAft>
              <a:buNone/>
            </a:pPr>
            <a:r>
              <a:t/>
            </a:r>
            <a:endParaRPr sz="1600"/>
          </a:p>
        </p:txBody>
      </p:sp>
      <p:pic>
        <p:nvPicPr>
          <p:cNvPr id="725" name="Google Shape;725;p75"/>
          <p:cNvPicPr preferRelativeResize="0"/>
          <p:nvPr/>
        </p:nvPicPr>
        <p:blipFill>
          <a:blip r:embed="rId3">
            <a:alphaModFix/>
          </a:blip>
          <a:stretch>
            <a:fillRect/>
          </a:stretch>
        </p:blipFill>
        <p:spPr>
          <a:xfrm>
            <a:off x="5962025" y="445025"/>
            <a:ext cx="2870275" cy="4421674"/>
          </a:xfrm>
          <a:prstGeom prst="rect">
            <a:avLst/>
          </a:prstGeom>
          <a:noFill/>
          <a:ln>
            <a:noFill/>
          </a:ln>
        </p:spPr>
      </p:pic>
      <p:pic>
        <p:nvPicPr>
          <p:cNvPr id="726" name="Google Shape;726;p75"/>
          <p:cNvPicPr preferRelativeResize="0"/>
          <p:nvPr/>
        </p:nvPicPr>
        <p:blipFill rotWithShape="1">
          <a:blip r:embed="rId4">
            <a:alphaModFix/>
          </a:blip>
          <a:srcRect b="66384" l="0" r="0" t="0"/>
          <a:stretch/>
        </p:blipFill>
        <p:spPr>
          <a:xfrm>
            <a:off x="311700" y="3083612"/>
            <a:ext cx="5289576" cy="14852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2" name="Google Shape;732;p7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rgbClr val="666666"/>
                </a:solidFill>
              </a:rPr>
              <a:t>Agenda</a:t>
            </a:r>
            <a:endParaRPr>
              <a:solidFill>
                <a:srgbClr val="666666"/>
              </a:solidFill>
            </a:endParaRPr>
          </a:p>
        </p:txBody>
      </p:sp>
      <p:sp>
        <p:nvSpPr>
          <p:cNvPr id="733" name="Google Shape;733;p76"/>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Autoencoder + Transformer</a:t>
            </a:r>
            <a:endParaRPr b="1" sz="2950">
              <a:solidFill>
                <a:schemeClr val="dk1"/>
              </a:solidFill>
              <a:latin typeface="Merriweather"/>
              <a:ea typeface="Merriweather"/>
              <a:cs typeface="Merriweather"/>
              <a:sym typeface="Merriweather"/>
            </a:endParaRPr>
          </a:p>
        </p:txBody>
      </p:sp>
      <p:sp>
        <p:nvSpPr>
          <p:cNvPr id="734" name="Google Shape;734;p76"/>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Identifying Predictive RNA Regions</a:t>
            </a:r>
            <a:endParaRPr b="1" sz="2950">
              <a:solidFill>
                <a:srgbClr val="666666"/>
              </a:solidFill>
              <a:latin typeface="Merriweather"/>
              <a:ea typeface="Merriweather"/>
              <a:cs typeface="Merriweather"/>
              <a:sym typeface="Merriweather"/>
            </a:endParaRPr>
          </a:p>
        </p:txBody>
      </p:sp>
      <p:sp>
        <p:nvSpPr>
          <p:cNvPr id="735" name="Google Shape;735;p76"/>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7.</a:t>
            </a:r>
            <a:endParaRPr b="1" sz="1450">
              <a:solidFill>
                <a:srgbClr val="666666"/>
              </a:solidFill>
              <a:latin typeface="Merriweather"/>
              <a:ea typeface="Merriweather"/>
              <a:cs typeface="Merriweather"/>
              <a:sym typeface="Merriweather"/>
            </a:endParaRPr>
          </a:p>
        </p:txBody>
      </p:sp>
      <p:grpSp>
        <p:nvGrpSpPr>
          <p:cNvPr id="736" name="Google Shape;736;p76"/>
          <p:cNvGrpSpPr/>
          <p:nvPr/>
        </p:nvGrpSpPr>
        <p:grpSpPr>
          <a:xfrm>
            <a:off x="187892" y="2829738"/>
            <a:ext cx="8768219" cy="493800"/>
            <a:chOff x="187892" y="2829738"/>
            <a:chExt cx="8768219" cy="493800"/>
          </a:xfrm>
        </p:grpSpPr>
        <p:sp>
          <p:nvSpPr>
            <p:cNvPr id="737" name="Google Shape;737;p76"/>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Multi species Classification CNN</a:t>
              </a:r>
              <a:endParaRPr b="1" sz="2950">
                <a:solidFill>
                  <a:srgbClr val="666666"/>
                </a:solidFill>
                <a:latin typeface="Merriweather"/>
                <a:ea typeface="Merriweather"/>
                <a:cs typeface="Merriweather"/>
                <a:sym typeface="Merriweather"/>
              </a:endParaRPr>
            </a:p>
          </p:txBody>
        </p:sp>
        <p:sp>
          <p:nvSpPr>
            <p:cNvPr id="738" name="Google Shape;738;p76"/>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6.</a:t>
              </a:r>
              <a:endParaRPr b="1" sz="1450">
                <a:solidFill>
                  <a:srgbClr val="666666"/>
                </a:solidFill>
                <a:latin typeface="Merriweather"/>
                <a:ea typeface="Merriweather"/>
                <a:cs typeface="Merriweather"/>
                <a:sym typeface="Merriweather"/>
              </a:endParaRPr>
            </a:p>
          </p:txBody>
        </p:sp>
      </p:grpSp>
      <p:grpSp>
        <p:nvGrpSpPr>
          <p:cNvPr id="739" name="Google Shape;739;p76"/>
          <p:cNvGrpSpPr/>
          <p:nvPr/>
        </p:nvGrpSpPr>
        <p:grpSpPr>
          <a:xfrm>
            <a:off x="187892" y="419664"/>
            <a:ext cx="7500719" cy="493800"/>
            <a:chOff x="187892" y="419664"/>
            <a:chExt cx="7500719" cy="493800"/>
          </a:xfrm>
        </p:grpSpPr>
        <p:sp>
          <p:nvSpPr>
            <p:cNvPr id="740" name="Google Shape;740;p76"/>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Defining the Problem</a:t>
              </a:r>
              <a:endParaRPr b="1" sz="2950">
                <a:solidFill>
                  <a:srgbClr val="666666"/>
                </a:solidFill>
                <a:latin typeface="Merriweather"/>
                <a:ea typeface="Merriweather"/>
                <a:cs typeface="Merriweather"/>
                <a:sym typeface="Merriweather"/>
              </a:endParaRPr>
            </a:p>
          </p:txBody>
        </p:sp>
        <p:sp>
          <p:nvSpPr>
            <p:cNvPr id="741" name="Google Shape;741;p76"/>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1.</a:t>
              </a:r>
              <a:endParaRPr b="1" sz="1450">
                <a:solidFill>
                  <a:srgbClr val="666666"/>
                </a:solidFill>
                <a:latin typeface="Merriweather"/>
                <a:ea typeface="Merriweather"/>
                <a:cs typeface="Merriweather"/>
                <a:sym typeface="Merriweather"/>
              </a:endParaRPr>
            </a:p>
          </p:txBody>
        </p:sp>
      </p:grpSp>
      <p:grpSp>
        <p:nvGrpSpPr>
          <p:cNvPr id="742" name="Google Shape;742;p76"/>
          <p:cNvGrpSpPr/>
          <p:nvPr/>
        </p:nvGrpSpPr>
        <p:grpSpPr>
          <a:xfrm>
            <a:off x="187892" y="913198"/>
            <a:ext cx="7500719" cy="493800"/>
            <a:chOff x="187892" y="913198"/>
            <a:chExt cx="7500719" cy="493800"/>
          </a:xfrm>
        </p:grpSpPr>
        <p:sp>
          <p:nvSpPr>
            <p:cNvPr id="743" name="Google Shape;743;p76"/>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Source</a:t>
              </a:r>
              <a:endParaRPr b="1" sz="2950">
                <a:solidFill>
                  <a:srgbClr val="666666"/>
                </a:solidFill>
                <a:latin typeface="Merriweather"/>
                <a:ea typeface="Merriweather"/>
                <a:cs typeface="Merriweather"/>
                <a:sym typeface="Merriweather"/>
              </a:endParaRPr>
            </a:p>
          </p:txBody>
        </p:sp>
        <p:sp>
          <p:nvSpPr>
            <p:cNvPr id="744" name="Google Shape;744;p76"/>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2.</a:t>
              </a:r>
              <a:endParaRPr b="1" sz="1450">
                <a:solidFill>
                  <a:srgbClr val="666666"/>
                </a:solidFill>
                <a:latin typeface="Merriweather"/>
                <a:ea typeface="Merriweather"/>
                <a:cs typeface="Merriweather"/>
                <a:sym typeface="Merriweather"/>
              </a:endParaRPr>
            </a:p>
          </p:txBody>
        </p:sp>
      </p:grpSp>
      <p:grpSp>
        <p:nvGrpSpPr>
          <p:cNvPr id="745" name="Google Shape;745;p76"/>
          <p:cNvGrpSpPr/>
          <p:nvPr/>
        </p:nvGrpSpPr>
        <p:grpSpPr>
          <a:xfrm>
            <a:off x="187892" y="1885447"/>
            <a:ext cx="7500719" cy="493800"/>
            <a:chOff x="187892" y="1885447"/>
            <a:chExt cx="7500719" cy="493800"/>
          </a:xfrm>
        </p:grpSpPr>
        <p:sp>
          <p:nvSpPr>
            <p:cNvPr id="746" name="Google Shape;746;p76"/>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4.</a:t>
              </a:r>
              <a:endParaRPr b="1" sz="1450">
                <a:solidFill>
                  <a:srgbClr val="666666"/>
                </a:solidFill>
                <a:latin typeface="Merriweather"/>
                <a:ea typeface="Merriweather"/>
                <a:cs typeface="Merriweather"/>
                <a:sym typeface="Merriweather"/>
              </a:endParaRPr>
            </a:p>
          </p:txBody>
        </p:sp>
        <p:sp>
          <p:nvSpPr>
            <p:cNvPr id="747" name="Google Shape;747;p76"/>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ANN</a:t>
              </a:r>
              <a:endParaRPr b="1" sz="2950">
                <a:solidFill>
                  <a:srgbClr val="666666"/>
                </a:solidFill>
                <a:latin typeface="Merriweather"/>
                <a:ea typeface="Merriweather"/>
                <a:cs typeface="Merriweather"/>
                <a:sym typeface="Merriweather"/>
              </a:endParaRPr>
            </a:p>
          </p:txBody>
        </p:sp>
      </p:grpSp>
      <p:grpSp>
        <p:nvGrpSpPr>
          <p:cNvPr id="748" name="Google Shape;748;p76"/>
          <p:cNvGrpSpPr/>
          <p:nvPr/>
        </p:nvGrpSpPr>
        <p:grpSpPr>
          <a:xfrm>
            <a:off x="187892" y="1415548"/>
            <a:ext cx="7500719" cy="493800"/>
            <a:chOff x="187892" y="1415548"/>
            <a:chExt cx="7500719" cy="493800"/>
          </a:xfrm>
        </p:grpSpPr>
        <p:sp>
          <p:nvSpPr>
            <p:cNvPr id="749" name="Google Shape;749;p76"/>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3.</a:t>
              </a:r>
              <a:endParaRPr b="1" sz="1450">
                <a:solidFill>
                  <a:srgbClr val="666666"/>
                </a:solidFill>
                <a:latin typeface="Merriweather"/>
                <a:ea typeface="Merriweather"/>
                <a:cs typeface="Merriweather"/>
                <a:sym typeface="Merriweather"/>
              </a:endParaRPr>
            </a:p>
          </p:txBody>
        </p:sp>
        <p:sp>
          <p:nvSpPr>
            <p:cNvPr id="750" name="Google Shape;750;p76"/>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Cleaning / EDA</a:t>
              </a:r>
              <a:endParaRPr b="1" sz="2950">
                <a:solidFill>
                  <a:srgbClr val="666666"/>
                </a:solidFill>
                <a:latin typeface="Merriweather"/>
                <a:ea typeface="Merriweather"/>
                <a:cs typeface="Merriweather"/>
                <a:sym typeface="Merriweather"/>
              </a:endParaRPr>
            </a:p>
          </p:txBody>
        </p:sp>
      </p:grpSp>
      <p:grpSp>
        <p:nvGrpSpPr>
          <p:cNvPr id="751" name="Google Shape;751;p76"/>
          <p:cNvGrpSpPr/>
          <p:nvPr/>
        </p:nvGrpSpPr>
        <p:grpSpPr>
          <a:xfrm>
            <a:off x="187892" y="2356232"/>
            <a:ext cx="7500719" cy="493800"/>
            <a:chOff x="187892" y="2356232"/>
            <a:chExt cx="7500719" cy="493800"/>
          </a:xfrm>
        </p:grpSpPr>
        <p:sp>
          <p:nvSpPr>
            <p:cNvPr id="752" name="Google Shape;752;p76"/>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5.</a:t>
              </a:r>
              <a:endParaRPr b="1" sz="1450">
                <a:solidFill>
                  <a:srgbClr val="666666"/>
                </a:solidFill>
                <a:latin typeface="Merriweather"/>
                <a:ea typeface="Merriweather"/>
                <a:cs typeface="Merriweather"/>
                <a:sym typeface="Merriweather"/>
              </a:endParaRPr>
            </a:p>
          </p:txBody>
        </p:sp>
        <p:sp>
          <p:nvSpPr>
            <p:cNvPr id="753" name="Google Shape;753;p76"/>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CNN</a:t>
              </a:r>
              <a:endParaRPr b="1" sz="2950">
                <a:solidFill>
                  <a:srgbClr val="666666"/>
                </a:solidFill>
                <a:latin typeface="Merriweather"/>
                <a:ea typeface="Merriweather"/>
                <a:cs typeface="Merriweather"/>
                <a:sym typeface="Merriweather"/>
              </a:endParaRPr>
            </a:p>
          </p:txBody>
        </p:sp>
      </p:grpSp>
      <p:sp>
        <p:nvSpPr>
          <p:cNvPr id="754" name="Google Shape;754;p76"/>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8.</a:t>
            </a:r>
            <a:endParaRPr b="1" sz="1450">
              <a:solidFill>
                <a:schemeClr val="dk1"/>
              </a:solidFill>
              <a:latin typeface="Merriweather"/>
              <a:ea typeface="Merriweather"/>
              <a:cs typeface="Merriweather"/>
              <a:sym typeface="Merriweather"/>
            </a:endParaRPr>
          </a:p>
        </p:txBody>
      </p:sp>
      <p:grpSp>
        <p:nvGrpSpPr>
          <p:cNvPr id="755" name="Google Shape;755;p76"/>
          <p:cNvGrpSpPr/>
          <p:nvPr/>
        </p:nvGrpSpPr>
        <p:grpSpPr>
          <a:xfrm>
            <a:off x="187892" y="4326625"/>
            <a:ext cx="5610599" cy="493800"/>
            <a:chOff x="187892" y="4326625"/>
            <a:chExt cx="5610599" cy="493800"/>
          </a:xfrm>
        </p:grpSpPr>
        <p:sp>
          <p:nvSpPr>
            <p:cNvPr id="756" name="Google Shape;756;p76"/>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Conclusion and Next Steps</a:t>
              </a:r>
              <a:endParaRPr b="1" sz="2950">
                <a:solidFill>
                  <a:srgbClr val="666666"/>
                </a:solidFill>
                <a:latin typeface="Merriweather"/>
                <a:ea typeface="Merriweather"/>
                <a:cs typeface="Merriweather"/>
                <a:sym typeface="Merriweather"/>
              </a:endParaRPr>
            </a:p>
          </p:txBody>
        </p:sp>
        <p:sp>
          <p:nvSpPr>
            <p:cNvPr id="757" name="Google Shape;757;p76"/>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9.</a:t>
              </a:r>
              <a:endParaRPr b="1" sz="1450">
                <a:solidFill>
                  <a:srgbClr val="666666"/>
                </a:solidFill>
                <a:latin typeface="Merriweather"/>
                <a:ea typeface="Merriweather"/>
                <a:cs typeface="Merriweather"/>
                <a:sym typeface="Merriweathe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7"/>
          <p:cNvSpPr txBox="1"/>
          <p:nvPr>
            <p:ph type="title"/>
          </p:nvPr>
        </p:nvSpPr>
        <p:spPr>
          <a:xfrm>
            <a:off x="197375" y="493325"/>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AutoEncoder Architecture</a:t>
            </a:r>
            <a:endParaRPr/>
          </a:p>
        </p:txBody>
      </p:sp>
      <p:sp>
        <p:nvSpPr>
          <p:cNvPr id="763" name="Google Shape;763;p77"/>
          <p:cNvSpPr txBox="1"/>
          <p:nvPr>
            <p:ph idx="1" type="body"/>
          </p:nvPr>
        </p:nvSpPr>
        <p:spPr>
          <a:xfrm>
            <a:off x="197375" y="2571750"/>
            <a:ext cx="3772800" cy="1632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b="1" lang="en" sz="1700"/>
              <a:t>Encoder</a:t>
            </a:r>
            <a:endParaRPr sz="1700"/>
          </a:p>
          <a:p>
            <a:pPr indent="-336550" lvl="0" marL="457200" rtl="0" algn="l">
              <a:spcBef>
                <a:spcPts val="1000"/>
              </a:spcBef>
              <a:spcAft>
                <a:spcPts val="0"/>
              </a:spcAft>
              <a:buSzPts val="1700"/>
              <a:buAutoNum type="arabicPeriod"/>
            </a:pPr>
            <a:r>
              <a:rPr b="1" lang="en" sz="1700"/>
              <a:t>Bottleneck layer</a:t>
            </a:r>
            <a:endParaRPr sz="1700"/>
          </a:p>
          <a:p>
            <a:pPr indent="-336550" lvl="0" marL="457200" rtl="0" algn="l">
              <a:spcBef>
                <a:spcPts val="1000"/>
              </a:spcBef>
              <a:spcAft>
                <a:spcPts val="0"/>
              </a:spcAft>
              <a:buSzPts val="1700"/>
              <a:buAutoNum type="arabicPeriod"/>
            </a:pPr>
            <a:r>
              <a:rPr b="1" lang="en" sz="1700"/>
              <a:t>Decoder</a:t>
            </a:r>
            <a:endParaRPr sz="1700"/>
          </a:p>
          <a:p>
            <a:pPr indent="0" lvl="0" marL="457200" rtl="0" algn="l">
              <a:spcBef>
                <a:spcPts val="1000"/>
              </a:spcBef>
              <a:spcAft>
                <a:spcPts val="1000"/>
              </a:spcAft>
              <a:buNone/>
            </a:pPr>
            <a:r>
              <a:t/>
            </a:r>
            <a:endParaRPr sz="1700"/>
          </a:p>
        </p:txBody>
      </p:sp>
      <p:sp>
        <p:nvSpPr>
          <p:cNvPr id="764" name="Google Shape;764;p77"/>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Transformer</a:t>
            </a:r>
            <a:endParaRPr/>
          </a:p>
        </p:txBody>
      </p:sp>
      <p:pic>
        <p:nvPicPr>
          <p:cNvPr id="765" name="Google Shape;765;p77"/>
          <p:cNvPicPr preferRelativeResize="0"/>
          <p:nvPr/>
        </p:nvPicPr>
        <p:blipFill>
          <a:blip r:embed="rId3">
            <a:alphaModFix/>
          </a:blip>
          <a:stretch>
            <a:fillRect/>
          </a:stretch>
        </p:blipFill>
        <p:spPr>
          <a:xfrm>
            <a:off x="4413750" y="1308588"/>
            <a:ext cx="4607276" cy="2526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8"/>
          <p:cNvSpPr txBox="1"/>
          <p:nvPr>
            <p:ph idx="2" type="body"/>
          </p:nvPr>
        </p:nvSpPr>
        <p:spPr>
          <a:xfrm>
            <a:off x="4972025" y="987975"/>
            <a:ext cx="3667200" cy="456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800">
                <a:solidFill>
                  <a:schemeClr val="dk1"/>
                </a:solidFill>
              </a:rPr>
              <a:t>Decoder</a:t>
            </a:r>
            <a:endParaRPr sz="1800">
              <a:solidFill>
                <a:schemeClr val="dk1"/>
              </a:solidFill>
            </a:endParaRPr>
          </a:p>
        </p:txBody>
      </p:sp>
      <p:sp>
        <p:nvSpPr>
          <p:cNvPr id="771" name="Google Shape;771;p78"/>
          <p:cNvSpPr txBox="1"/>
          <p:nvPr>
            <p:ph type="title"/>
          </p:nvPr>
        </p:nvSpPr>
        <p:spPr>
          <a:xfrm>
            <a:off x="311700" y="346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AutoEncoder </a:t>
            </a:r>
            <a:r>
              <a:rPr lang="en"/>
              <a:t>Architecture</a:t>
            </a:r>
            <a:endParaRPr/>
          </a:p>
        </p:txBody>
      </p:sp>
      <p:sp>
        <p:nvSpPr>
          <p:cNvPr id="772" name="Google Shape;772;p78"/>
          <p:cNvSpPr txBox="1"/>
          <p:nvPr>
            <p:ph idx="1" type="body"/>
          </p:nvPr>
        </p:nvSpPr>
        <p:spPr>
          <a:xfrm>
            <a:off x="311700" y="987975"/>
            <a:ext cx="3771300" cy="456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800">
                <a:solidFill>
                  <a:schemeClr val="dk1"/>
                </a:solidFill>
              </a:rPr>
              <a:t>Encoder</a:t>
            </a:r>
            <a:endParaRPr sz="1800">
              <a:solidFill>
                <a:schemeClr val="dk1"/>
              </a:solidFill>
            </a:endParaRPr>
          </a:p>
        </p:txBody>
      </p:sp>
      <p:sp>
        <p:nvSpPr>
          <p:cNvPr id="773" name="Google Shape;773;p78"/>
          <p:cNvSpPr/>
          <p:nvPr/>
        </p:nvSpPr>
        <p:spPr>
          <a:xfrm>
            <a:off x="396250" y="1538400"/>
            <a:ext cx="36672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Input Layer</a:t>
            </a:r>
            <a:endParaRPr>
              <a:latin typeface="DM Sans"/>
              <a:ea typeface="DM Sans"/>
              <a:cs typeface="DM Sans"/>
              <a:sym typeface="DM Sans"/>
            </a:endParaRPr>
          </a:p>
        </p:txBody>
      </p:sp>
      <p:sp>
        <p:nvSpPr>
          <p:cNvPr id="774" name="Google Shape;774;p78"/>
          <p:cNvSpPr/>
          <p:nvPr/>
        </p:nvSpPr>
        <p:spPr>
          <a:xfrm>
            <a:off x="396250" y="2505175"/>
            <a:ext cx="36672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(1-D Convolutional + 1-D Maxpooling) X 3</a:t>
            </a:r>
            <a:endParaRPr>
              <a:latin typeface="DM Sans"/>
              <a:ea typeface="DM Sans"/>
              <a:cs typeface="DM Sans"/>
              <a:sym typeface="DM Sans"/>
            </a:endParaRPr>
          </a:p>
        </p:txBody>
      </p:sp>
      <p:sp>
        <p:nvSpPr>
          <p:cNvPr id="775" name="Google Shape;775;p78"/>
          <p:cNvSpPr/>
          <p:nvPr/>
        </p:nvSpPr>
        <p:spPr>
          <a:xfrm>
            <a:off x="415900" y="3471950"/>
            <a:ext cx="36672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Flattening Layer</a:t>
            </a:r>
            <a:endParaRPr>
              <a:latin typeface="DM Sans"/>
              <a:ea typeface="DM Sans"/>
              <a:cs typeface="DM Sans"/>
              <a:sym typeface="DM Sans"/>
            </a:endParaRPr>
          </a:p>
        </p:txBody>
      </p:sp>
      <p:sp>
        <p:nvSpPr>
          <p:cNvPr id="776" name="Google Shape;776;p78"/>
          <p:cNvSpPr/>
          <p:nvPr/>
        </p:nvSpPr>
        <p:spPr>
          <a:xfrm>
            <a:off x="415900" y="4438725"/>
            <a:ext cx="36672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Latent Vector</a:t>
            </a:r>
            <a:endParaRPr>
              <a:latin typeface="DM Sans"/>
              <a:ea typeface="DM Sans"/>
              <a:cs typeface="DM Sans"/>
              <a:sym typeface="DM Sans"/>
            </a:endParaRPr>
          </a:p>
        </p:txBody>
      </p:sp>
      <p:sp>
        <p:nvSpPr>
          <p:cNvPr id="777" name="Google Shape;777;p78"/>
          <p:cNvSpPr/>
          <p:nvPr/>
        </p:nvSpPr>
        <p:spPr>
          <a:xfrm>
            <a:off x="4972025" y="1538388"/>
            <a:ext cx="3667200" cy="572700"/>
          </a:xfrm>
          <a:prstGeom prst="roundRect">
            <a:avLst>
              <a:gd fmla="val 16667" name="adj"/>
            </a:avLst>
          </a:prstGeom>
          <a:solidFill>
            <a:srgbClr val="F1A9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Input Layer</a:t>
            </a:r>
            <a:endParaRPr>
              <a:latin typeface="DM Sans"/>
              <a:ea typeface="DM Sans"/>
              <a:cs typeface="DM Sans"/>
              <a:sym typeface="DM Sans"/>
            </a:endParaRPr>
          </a:p>
        </p:txBody>
      </p:sp>
      <p:sp>
        <p:nvSpPr>
          <p:cNvPr id="778" name="Google Shape;778;p78"/>
          <p:cNvSpPr/>
          <p:nvPr/>
        </p:nvSpPr>
        <p:spPr>
          <a:xfrm>
            <a:off x="4972025" y="2505167"/>
            <a:ext cx="3667200" cy="572700"/>
          </a:xfrm>
          <a:prstGeom prst="roundRect">
            <a:avLst>
              <a:gd fmla="val 16667" name="adj"/>
            </a:avLst>
          </a:prstGeom>
          <a:solidFill>
            <a:srgbClr val="F1A9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Dense Layer</a:t>
            </a:r>
            <a:endParaRPr>
              <a:latin typeface="DM Sans"/>
              <a:ea typeface="DM Sans"/>
              <a:cs typeface="DM Sans"/>
              <a:sym typeface="DM Sans"/>
            </a:endParaRPr>
          </a:p>
        </p:txBody>
      </p:sp>
      <p:sp>
        <p:nvSpPr>
          <p:cNvPr id="779" name="Google Shape;779;p78"/>
          <p:cNvSpPr/>
          <p:nvPr/>
        </p:nvSpPr>
        <p:spPr>
          <a:xfrm>
            <a:off x="4972025" y="3471946"/>
            <a:ext cx="3667200" cy="572700"/>
          </a:xfrm>
          <a:prstGeom prst="roundRect">
            <a:avLst>
              <a:gd fmla="val 16667" name="adj"/>
            </a:avLst>
          </a:prstGeom>
          <a:solidFill>
            <a:srgbClr val="F1A9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(1-D Conv + Batch Normalization + ReLu) x 3</a:t>
            </a:r>
            <a:endParaRPr>
              <a:latin typeface="DM Sans"/>
              <a:ea typeface="DM Sans"/>
              <a:cs typeface="DM Sans"/>
              <a:sym typeface="DM Sans"/>
            </a:endParaRPr>
          </a:p>
        </p:txBody>
      </p:sp>
      <p:sp>
        <p:nvSpPr>
          <p:cNvPr id="780" name="Google Shape;780;p78"/>
          <p:cNvSpPr/>
          <p:nvPr/>
        </p:nvSpPr>
        <p:spPr>
          <a:xfrm>
            <a:off x="4972025" y="4438725"/>
            <a:ext cx="3667200" cy="572700"/>
          </a:xfrm>
          <a:prstGeom prst="roundRect">
            <a:avLst>
              <a:gd fmla="val 16667" name="adj"/>
            </a:avLst>
          </a:prstGeom>
          <a:solidFill>
            <a:srgbClr val="F1A9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Final 1-D Convolutional Layer</a:t>
            </a:r>
            <a:endParaRPr>
              <a:latin typeface="DM Sans"/>
              <a:ea typeface="DM Sans"/>
              <a:cs typeface="DM Sans"/>
              <a:sym typeface="DM Sans"/>
            </a:endParaRPr>
          </a:p>
        </p:txBody>
      </p:sp>
      <p:sp>
        <p:nvSpPr>
          <p:cNvPr id="781" name="Google Shape;781;p78"/>
          <p:cNvSpPr/>
          <p:nvPr/>
        </p:nvSpPr>
        <p:spPr>
          <a:xfrm rot="5400000">
            <a:off x="2086154" y="2187682"/>
            <a:ext cx="287400" cy="24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2" name="Google Shape;782;p78"/>
          <p:cNvSpPr/>
          <p:nvPr/>
        </p:nvSpPr>
        <p:spPr>
          <a:xfrm rot="5400000">
            <a:off x="2086154" y="3154470"/>
            <a:ext cx="287400" cy="24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3" name="Google Shape;783;p78"/>
          <p:cNvSpPr/>
          <p:nvPr/>
        </p:nvSpPr>
        <p:spPr>
          <a:xfrm rot="5400000">
            <a:off x="2086154" y="4121232"/>
            <a:ext cx="287400" cy="24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4" name="Google Shape;784;p78"/>
          <p:cNvSpPr/>
          <p:nvPr/>
        </p:nvSpPr>
        <p:spPr>
          <a:xfrm rot="5400000">
            <a:off x="6661929" y="2187695"/>
            <a:ext cx="287400" cy="240900"/>
          </a:xfrm>
          <a:prstGeom prst="rightArrow">
            <a:avLst>
              <a:gd fmla="val 50000" name="adj1"/>
              <a:gd fmla="val 50000" name="adj2"/>
            </a:avLst>
          </a:prstGeom>
          <a:solidFill>
            <a:srgbClr val="F1A9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5" name="Google Shape;785;p78"/>
          <p:cNvSpPr/>
          <p:nvPr/>
        </p:nvSpPr>
        <p:spPr>
          <a:xfrm rot="5400000">
            <a:off x="6661929" y="3154482"/>
            <a:ext cx="287400" cy="240900"/>
          </a:xfrm>
          <a:prstGeom prst="rightArrow">
            <a:avLst>
              <a:gd fmla="val 50000" name="adj1"/>
              <a:gd fmla="val 50000" name="adj2"/>
            </a:avLst>
          </a:prstGeom>
          <a:solidFill>
            <a:srgbClr val="F1A9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6" name="Google Shape;786;p78"/>
          <p:cNvSpPr/>
          <p:nvPr/>
        </p:nvSpPr>
        <p:spPr>
          <a:xfrm rot="5400000">
            <a:off x="6661929" y="4121245"/>
            <a:ext cx="287400" cy="240900"/>
          </a:xfrm>
          <a:prstGeom prst="rightArrow">
            <a:avLst>
              <a:gd fmla="val 50000" name="adj1"/>
              <a:gd fmla="val 50000" name="adj2"/>
            </a:avLst>
          </a:prstGeom>
          <a:solidFill>
            <a:srgbClr val="F1A9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787" name="Google Shape;787;p78"/>
          <p:cNvCxnSpPr>
            <a:stCxn id="776" idx="3"/>
            <a:endCxn id="777" idx="1"/>
          </p:cNvCxnSpPr>
          <p:nvPr/>
        </p:nvCxnSpPr>
        <p:spPr>
          <a:xfrm flipH="1" rot="10800000">
            <a:off x="4083100" y="1824675"/>
            <a:ext cx="888900" cy="2900400"/>
          </a:xfrm>
          <a:prstGeom prst="bentConnector3">
            <a:avLst>
              <a:gd fmla="val 50001" name="adj1"/>
            </a:avLst>
          </a:prstGeom>
          <a:noFill/>
          <a:ln cap="flat" cmpd="sng" w="152400">
            <a:solidFill>
              <a:srgbClr val="FFD966"/>
            </a:solidFill>
            <a:prstDash val="solid"/>
            <a:round/>
            <a:headEnd len="med" w="med" type="none"/>
            <a:tailEnd len="med" w="med" type="none"/>
          </a:ln>
        </p:spPr>
      </p:cxnSp>
      <p:sp>
        <p:nvSpPr>
          <p:cNvPr id="788" name="Google Shape;788;p78"/>
          <p:cNvSpPr/>
          <p:nvPr/>
        </p:nvSpPr>
        <p:spPr>
          <a:xfrm>
            <a:off x="4832725" y="1719900"/>
            <a:ext cx="372900" cy="209700"/>
          </a:xfrm>
          <a:prstGeom prst="rightArrow">
            <a:avLst>
              <a:gd fmla="val 50000" name="adj1"/>
              <a:gd fmla="val 50000" name="adj2"/>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AutoEncoder</a:t>
            </a:r>
            <a:endParaRPr/>
          </a:p>
        </p:txBody>
      </p:sp>
      <p:sp>
        <p:nvSpPr>
          <p:cNvPr id="794" name="Google Shape;794;p79"/>
          <p:cNvSpPr txBox="1"/>
          <p:nvPr>
            <p:ph idx="1" type="body"/>
          </p:nvPr>
        </p:nvSpPr>
        <p:spPr>
          <a:xfrm>
            <a:off x="311700" y="1152475"/>
            <a:ext cx="3999900" cy="34164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AutoNum type="arabicPeriod"/>
            </a:pPr>
            <a:r>
              <a:rPr lang="en"/>
              <a:t>Train on Data Set</a:t>
            </a:r>
            <a:endParaRPr/>
          </a:p>
          <a:p>
            <a:pPr indent="-317500" lvl="0" marL="457200" rtl="0" algn="l">
              <a:spcBef>
                <a:spcPts val="0"/>
              </a:spcBef>
              <a:spcAft>
                <a:spcPts val="0"/>
              </a:spcAft>
              <a:buSzPts val="1400"/>
              <a:buAutoNum type="arabicPeriod"/>
            </a:pPr>
            <a:r>
              <a:rPr lang="en"/>
              <a:t>Using sliding window delete sections</a:t>
            </a:r>
            <a:endParaRPr/>
          </a:p>
          <a:p>
            <a:pPr indent="-317500" lvl="0" marL="457200" rtl="0" algn="l">
              <a:spcBef>
                <a:spcPts val="0"/>
              </a:spcBef>
              <a:spcAft>
                <a:spcPts val="0"/>
              </a:spcAft>
              <a:buSzPts val="1400"/>
              <a:buAutoNum type="arabicPeriod"/>
            </a:pPr>
            <a:r>
              <a:rPr lang="en"/>
              <a:t>Make prediction on new sequence</a:t>
            </a:r>
            <a:endParaRPr/>
          </a:p>
          <a:p>
            <a:pPr indent="-317500" lvl="0" marL="457200" rtl="0" algn="l">
              <a:spcBef>
                <a:spcPts val="0"/>
              </a:spcBef>
              <a:spcAft>
                <a:spcPts val="0"/>
              </a:spcAft>
              <a:buSzPts val="1400"/>
              <a:buAutoNum type="arabicPeriod"/>
            </a:pPr>
            <a:r>
              <a:rPr lang="en"/>
              <a:t>Plot all reconstruction error by index of window</a:t>
            </a:r>
            <a:endParaRPr/>
          </a:p>
          <a:p>
            <a:pPr indent="-317500" lvl="0" marL="457200" rtl="0" algn="l">
              <a:spcBef>
                <a:spcPts val="0"/>
              </a:spcBef>
              <a:spcAft>
                <a:spcPts val="0"/>
              </a:spcAft>
              <a:buSzPts val="1400"/>
              <a:buAutoNum type="arabicPeriod"/>
            </a:pPr>
            <a:r>
              <a:rPr lang="en"/>
              <a:t>Areas of particularly poor reconstruction indicate that this is significant to classification</a:t>
            </a:r>
            <a:endParaRPr/>
          </a:p>
        </p:txBody>
      </p:sp>
      <p:pic>
        <p:nvPicPr>
          <p:cNvPr id="795" name="Google Shape;795;p79"/>
          <p:cNvPicPr preferRelativeResize="0"/>
          <p:nvPr/>
        </p:nvPicPr>
        <p:blipFill>
          <a:blip r:embed="rId3">
            <a:alphaModFix/>
          </a:blip>
          <a:stretch>
            <a:fillRect/>
          </a:stretch>
        </p:blipFill>
        <p:spPr>
          <a:xfrm>
            <a:off x="4419025" y="1017713"/>
            <a:ext cx="4527599" cy="2070516"/>
          </a:xfrm>
          <a:prstGeom prst="rect">
            <a:avLst/>
          </a:prstGeom>
          <a:noFill/>
          <a:ln>
            <a:noFill/>
          </a:ln>
        </p:spPr>
      </p:pic>
      <p:pic>
        <p:nvPicPr>
          <p:cNvPr id="796" name="Google Shape;796;p79"/>
          <p:cNvPicPr preferRelativeResize="0"/>
          <p:nvPr/>
        </p:nvPicPr>
        <p:blipFill>
          <a:blip r:embed="rId4">
            <a:alphaModFix/>
          </a:blip>
          <a:stretch>
            <a:fillRect/>
          </a:stretch>
        </p:blipFill>
        <p:spPr>
          <a:xfrm>
            <a:off x="4419025" y="3240629"/>
            <a:ext cx="4392286" cy="175047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0"/>
          <p:cNvSpPr txBox="1"/>
          <p:nvPr>
            <p:ph type="title"/>
          </p:nvPr>
        </p:nvSpPr>
        <p:spPr>
          <a:xfrm>
            <a:off x="197375" y="493325"/>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Transformer</a:t>
            </a:r>
            <a:r>
              <a:rPr lang="en"/>
              <a:t> Architecture</a:t>
            </a:r>
            <a:endParaRPr/>
          </a:p>
        </p:txBody>
      </p:sp>
      <p:sp>
        <p:nvSpPr>
          <p:cNvPr id="802" name="Google Shape;802;p80"/>
          <p:cNvSpPr txBox="1"/>
          <p:nvPr>
            <p:ph idx="1" type="body"/>
          </p:nvPr>
        </p:nvSpPr>
        <p:spPr>
          <a:xfrm>
            <a:off x="197375" y="2571750"/>
            <a:ext cx="3772800" cy="1632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b="1" lang="en" sz="1700"/>
              <a:t>Tokenizers</a:t>
            </a:r>
            <a:endParaRPr sz="1700"/>
          </a:p>
          <a:p>
            <a:pPr indent="-336550" lvl="0" marL="457200" rtl="0" algn="l">
              <a:spcBef>
                <a:spcPts val="1000"/>
              </a:spcBef>
              <a:spcAft>
                <a:spcPts val="0"/>
              </a:spcAft>
              <a:buSzPts val="1700"/>
              <a:buAutoNum type="arabicPeriod"/>
            </a:pPr>
            <a:r>
              <a:rPr b="1" lang="en" sz="1700"/>
              <a:t>Positional Encoding</a:t>
            </a:r>
            <a:endParaRPr b="1" sz="1700"/>
          </a:p>
          <a:p>
            <a:pPr indent="-336550" lvl="0" marL="457200" rtl="0" algn="l">
              <a:spcBef>
                <a:spcPts val="1000"/>
              </a:spcBef>
              <a:spcAft>
                <a:spcPts val="0"/>
              </a:spcAft>
              <a:buSzPts val="1700"/>
              <a:buAutoNum type="arabicPeriod"/>
            </a:pPr>
            <a:r>
              <a:rPr b="1" lang="en" sz="1700"/>
              <a:t>Transformer layers</a:t>
            </a:r>
            <a:endParaRPr sz="1700"/>
          </a:p>
          <a:p>
            <a:pPr indent="-336550" lvl="0" marL="457200" rtl="0" algn="l">
              <a:spcBef>
                <a:spcPts val="1000"/>
              </a:spcBef>
              <a:spcAft>
                <a:spcPts val="1000"/>
              </a:spcAft>
              <a:buSzPts val="1700"/>
              <a:buAutoNum type="arabicPeriod"/>
            </a:pPr>
            <a:r>
              <a:rPr b="1" lang="en" sz="1700"/>
              <a:t>Un-embedding layer</a:t>
            </a:r>
            <a:endParaRPr sz="1700"/>
          </a:p>
        </p:txBody>
      </p:sp>
      <p:sp>
        <p:nvSpPr>
          <p:cNvPr id="803" name="Google Shape;803;p80"/>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Transformer</a:t>
            </a:r>
            <a:endParaRPr/>
          </a:p>
        </p:txBody>
      </p:sp>
      <p:sp>
        <p:nvSpPr>
          <p:cNvPr id="804" name="Google Shape;804;p80"/>
          <p:cNvSpPr txBox="1"/>
          <p:nvPr/>
        </p:nvSpPr>
        <p:spPr>
          <a:xfrm>
            <a:off x="5320650" y="4458650"/>
            <a:ext cx="31080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DM Sans"/>
                <a:ea typeface="DM Sans"/>
                <a:cs typeface="DM Sans"/>
                <a:sym typeface="DM Sans"/>
              </a:rPr>
              <a:t>Chaturvedi, M., Rashid, M. A., &amp; Paliwal, K. K. (2025). Transformers in RNA structure prediction: A review. Computational and Structural Biotechnology Journal. https://doi.org/10.1016/j.csbj.2025.03.021</a:t>
            </a:r>
            <a:endParaRPr sz="800">
              <a:solidFill>
                <a:schemeClr val="lt1"/>
              </a:solidFill>
              <a:latin typeface="DM Sans"/>
              <a:ea typeface="DM Sans"/>
              <a:cs typeface="DM Sans"/>
              <a:sym typeface="DM Sans"/>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pic>
        <p:nvPicPr>
          <p:cNvPr id="805" name="Google Shape;805;p80"/>
          <p:cNvPicPr preferRelativeResize="0"/>
          <p:nvPr/>
        </p:nvPicPr>
        <p:blipFill>
          <a:blip r:embed="rId3">
            <a:alphaModFix/>
          </a:blip>
          <a:stretch>
            <a:fillRect/>
          </a:stretch>
        </p:blipFill>
        <p:spPr>
          <a:xfrm>
            <a:off x="5419125" y="697738"/>
            <a:ext cx="2911059" cy="37480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Embedding Layer</a:t>
            </a:r>
            <a:endParaRPr>
              <a:solidFill>
                <a:schemeClr val="dk1"/>
              </a:solidFill>
            </a:endParaRPr>
          </a:p>
          <a:p>
            <a:pPr indent="-317500" lvl="0" marL="457200" rtl="0" algn="l">
              <a:spcBef>
                <a:spcPts val="1200"/>
              </a:spcBef>
              <a:spcAft>
                <a:spcPts val="0"/>
              </a:spcAft>
              <a:buSzPts val="1400"/>
              <a:buChar char="●"/>
            </a:pPr>
            <a:r>
              <a:rPr lang="en"/>
              <a:t>Converts tokens into vectors</a:t>
            </a:r>
            <a:endParaRPr/>
          </a:p>
          <a:p>
            <a:pPr indent="-317500" lvl="0" marL="457200" rtl="0" algn="l">
              <a:spcBef>
                <a:spcPts val="0"/>
              </a:spcBef>
              <a:spcAft>
                <a:spcPts val="0"/>
              </a:spcAft>
              <a:buSzPts val="1400"/>
              <a:buChar char="●"/>
            </a:pPr>
            <a:r>
              <a:rPr lang="en"/>
              <a:t>These enables the model to identify each token based on it’s position in the sequence</a:t>
            </a:r>
            <a:endParaRPr/>
          </a:p>
          <a:p>
            <a:pPr indent="-317500" lvl="0" marL="457200" rtl="0" algn="l">
              <a:spcBef>
                <a:spcPts val="0"/>
              </a:spcBef>
              <a:spcAft>
                <a:spcPts val="0"/>
              </a:spcAft>
              <a:buSzPts val="1400"/>
              <a:buChar char="●"/>
            </a:pPr>
            <a:r>
              <a:rPr lang="en"/>
              <a:t>Enables relationships </a:t>
            </a:r>
            <a:r>
              <a:rPr lang="en"/>
              <a:t>between</a:t>
            </a:r>
            <a:r>
              <a:rPr lang="en"/>
              <a:t> tokens to be quantified</a:t>
            </a:r>
            <a:endParaRPr/>
          </a:p>
        </p:txBody>
      </p:sp>
      <p:sp>
        <p:nvSpPr>
          <p:cNvPr id="811" name="Google Shape;811;p8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Tokenizer</a:t>
            </a:r>
            <a:endParaRPr>
              <a:solidFill>
                <a:schemeClr val="dk1"/>
              </a:solidFill>
            </a:endParaRPr>
          </a:p>
          <a:p>
            <a:pPr indent="-295275" lvl="0" marL="457200" rtl="0" algn="l">
              <a:lnSpc>
                <a:spcPct val="135714"/>
              </a:lnSpc>
              <a:spcBef>
                <a:spcPts val="1200"/>
              </a:spcBef>
              <a:spcAft>
                <a:spcPts val="0"/>
              </a:spcAft>
              <a:buSzPts val="1050"/>
              <a:buFont typeface="Courier New"/>
              <a:buChar char="●"/>
            </a:pPr>
            <a:r>
              <a:rPr lang="en"/>
              <a:t>Sequence is encoded into </a:t>
            </a:r>
            <a:r>
              <a:rPr lang="en"/>
              <a:t>integer</a:t>
            </a:r>
            <a:r>
              <a:rPr lang="en"/>
              <a:t> representations</a:t>
            </a:r>
            <a:endParaRPr/>
          </a:p>
          <a:p>
            <a:pPr indent="-295275" lvl="0" marL="457200" rtl="0" algn="l">
              <a:lnSpc>
                <a:spcPct val="135714"/>
              </a:lnSpc>
              <a:spcBef>
                <a:spcPts val="0"/>
              </a:spcBef>
              <a:spcAft>
                <a:spcPts val="0"/>
              </a:spcAft>
              <a:buSzPts val="1050"/>
              <a:buFont typeface="Courier New"/>
              <a:buChar char="●"/>
            </a:pPr>
            <a:r>
              <a:rPr lang="en"/>
              <a:t>Our data set is passed into </a:t>
            </a:r>
            <a:r>
              <a:rPr lang="en">
                <a:solidFill>
                  <a:srgbClr val="188038"/>
                </a:solidFill>
                <a:latin typeface="Roboto Mono"/>
                <a:ea typeface="Roboto Mono"/>
                <a:cs typeface="Roboto Mono"/>
                <a:sym typeface="Roboto Mono"/>
              </a:rPr>
              <a:t>mask_tokens()</a:t>
            </a:r>
            <a:r>
              <a:rPr lang="en"/>
              <a:t> which randomly selections an assigned ratio and replaces with a [Mask] token which the model is trained to predict.</a:t>
            </a:r>
            <a:endParaRPr/>
          </a:p>
          <a:p>
            <a:pPr indent="-317500" lvl="0" marL="457200" rtl="0" algn="l">
              <a:lnSpc>
                <a:spcPct val="135714"/>
              </a:lnSpc>
              <a:spcBef>
                <a:spcPts val="0"/>
              </a:spcBef>
              <a:spcAft>
                <a:spcPts val="0"/>
              </a:spcAft>
              <a:buSzPts val="1400"/>
              <a:buChar char="●"/>
            </a:pPr>
            <a:r>
              <a:rPr lang="en"/>
              <a:t>Masked sequence and original sequence are passed on for training</a:t>
            </a:r>
            <a:endParaRPr/>
          </a:p>
          <a:p>
            <a:pPr indent="0" lvl="0" marL="0" rtl="0" algn="l">
              <a:spcBef>
                <a:spcPts val="0"/>
              </a:spcBef>
              <a:spcAft>
                <a:spcPts val="1200"/>
              </a:spcAft>
              <a:buNone/>
            </a:pPr>
            <a:r>
              <a:t/>
            </a:r>
            <a:endParaRPr>
              <a:solidFill>
                <a:schemeClr val="dk1"/>
              </a:solidFill>
            </a:endParaRPr>
          </a:p>
        </p:txBody>
      </p:sp>
      <p:sp>
        <p:nvSpPr>
          <p:cNvPr id="812" name="Google Shape;812;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Model Design</a:t>
            </a:r>
            <a:endParaRPr/>
          </a:p>
        </p:txBody>
      </p:sp>
      <p:pic>
        <p:nvPicPr>
          <p:cNvPr id="813" name="Google Shape;813;p81"/>
          <p:cNvPicPr preferRelativeResize="0"/>
          <p:nvPr/>
        </p:nvPicPr>
        <p:blipFill>
          <a:blip r:embed="rId3">
            <a:alphaModFix/>
          </a:blip>
          <a:stretch>
            <a:fillRect/>
          </a:stretch>
        </p:blipFill>
        <p:spPr>
          <a:xfrm>
            <a:off x="5060225" y="3633575"/>
            <a:ext cx="3544250" cy="9352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2"/>
          <p:cNvSpPr txBox="1"/>
          <p:nvPr>
            <p:ph type="title"/>
          </p:nvPr>
        </p:nvSpPr>
        <p:spPr>
          <a:xfrm>
            <a:off x="311700" y="445025"/>
            <a:ext cx="290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a:t>
            </a:r>
            <a:endParaRPr/>
          </a:p>
        </p:txBody>
      </p:sp>
      <p:sp>
        <p:nvSpPr>
          <p:cNvPr id="819" name="Google Shape;819;p82"/>
          <p:cNvSpPr txBox="1"/>
          <p:nvPr>
            <p:ph idx="1" type="body"/>
          </p:nvPr>
        </p:nvSpPr>
        <p:spPr>
          <a:xfrm>
            <a:off x="311700" y="1152475"/>
            <a:ext cx="27261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100"/>
              <a:t>After passing through an embedding layer, our data is passed through the model outlined in the diagram to the left</a:t>
            </a:r>
            <a:endParaRPr sz="1100"/>
          </a:p>
          <a:p>
            <a:pPr indent="-298450" lvl="0" marL="457200" rtl="0" algn="l">
              <a:spcBef>
                <a:spcPts val="0"/>
              </a:spcBef>
              <a:spcAft>
                <a:spcPts val="0"/>
              </a:spcAft>
              <a:buSzPts val="1100"/>
              <a:buAutoNum type="arabicPeriod"/>
            </a:pPr>
            <a:r>
              <a:rPr b="1" lang="en" sz="1100"/>
              <a:t>Attention </a:t>
            </a:r>
            <a:r>
              <a:rPr lang="en" sz="1100"/>
              <a:t>- Allows tokens to “pay attention to each other”</a:t>
            </a:r>
            <a:endParaRPr sz="1100"/>
          </a:p>
          <a:p>
            <a:pPr indent="-292100" lvl="1" marL="914400" rtl="0" algn="l">
              <a:spcBef>
                <a:spcPts val="0"/>
              </a:spcBef>
              <a:spcAft>
                <a:spcPts val="0"/>
              </a:spcAft>
              <a:buSzPts val="1000"/>
              <a:buAutoNum type="alphaLcPeriod"/>
            </a:pPr>
            <a:r>
              <a:rPr lang="en" sz="1000"/>
              <a:t>Multi-headed attention allows model to focus on multiple </a:t>
            </a:r>
            <a:r>
              <a:rPr lang="en" sz="1000"/>
              <a:t>positions</a:t>
            </a:r>
            <a:r>
              <a:rPr lang="en" sz="1000"/>
              <a:t> in </a:t>
            </a:r>
            <a:r>
              <a:rPr lang="en" sz="1000"/>
              <a:t>parallel</a:t>
            </a:r>
            <a:endParaRPr sz="1000"/>
          </a:p>
          <a:p>
            <a:pPr indent="-298450" lvl="0" marL="457200" rtl="0" algn="l">
              <a:spcBef>
                <a:spcPts val="0"/>
              </a:spcBef>
              <a:spcAft>
                <a:spcPts val="0"/>
              </a:spcAft>
              <a:buSzPts val="1100"/>
              <a:buAutoNum type="arabicPeriod"/>
            </a:pPr>
            <a:r>
              <a:rPr b="1" lang="en" sz="1100"/>
              <a:t>Normalization </a:t>
            </a:r>
            <a:r>
              <a:rPr lang="en" sz="1100"/>
              <a:t>- Stabilizes training and shifts activation of network weights</a:t>
            </a:r>
            <a:endParaRPr sz="1100"/>
          </a:p>
          <a:p>
            <a:pPr indent="-298450" lvl="0" marL="457200" rtl="0" algn="l">
              <a:spcBef>
                <a:spcPts val="0"/>
              </a:spcBef>
              <a:spcAft>
                <a:spcPts val="0"/>
              </a:spcAft>
              <a:buSzPts val="1100"/>
              <a:buAutoNum type="arabicPeriod"/>
            </a:pPr>
            <a:r>
              <a:rPr b="1" lang="en" sz="1100"/>
              <a:t>Dense </a:t>
            </a:r>
            <a:r>
              <a:rPr lang="en" sz="1100"/>
              <a:t>Layers</a:t>
            </a:r>
            <a:endParaRPr sz="1100"/>
          </a:p>
          <a:p>
            <a:pPr indent="-298450" lvl="0" marL="457200" rtl="0" algn="l">
              <a:spcBef>
                <a:spcPts val="0"/>
              </a:spcBef>
              <a:spcAft>
                <a:spcPts val="0"/>
              </a:spcAft>
              <a:buSzPts val="1100"/>
              <a:buAutoNum type="arabicPeriod"/>
            </a:pPr>
            <a:r>
              <a:rPr b="1" lang="en" sz="1100"/>
              <a:t>Dropout </a:t>
            </a:r>
            <a:r>
              <a:rPr lang="en" sz="1100"/>
              <a:t>- Prevents overfitting</a:t>
            </a:r>
            <a:endParaRPr sz="1100"/>
          </a:p>
          <a:p>
            <a:pPr indent="-298450" lvl="0" marL="457200" rtl="0" algn="l">
              <a:spcBef>
                <a:spcPts val="0"/>
              </a:spcBef>
              <a:spcAft>
                <a:spcPts val="0"/>
              </a:spcAft>
              <a:buSzPts val="1100"/>
              <a:buAutoNum type="arabicPeriod"/>
            </a:pPr>
            <a:r>
              <a:rPr lang="en" sz="1100"/>
              <a:t>Repeat</a:t>
            </a:r>
            <a:endParaRPr sz="1100"/>
          </a:p>
          <a:p>
            <a:pPr indent="-298450" lvl="0" marL="457200" rtl="0" algn="l">
              <a:spcBef>
                <a:spcPts val="0"/>
              </a:spcBef>
              <a:spcAft>
                <a:spcPts val="0"/>
              </a:spcAft>
              <a:buSzPts val="1100"/>
              <a:buAutoNum type="arabicPeriod"/>
            </a:pPr>
            <a:r>
              <a:rPr lang="en" sz="1100"/>
              <a:t>Loss function is </a:t>
            </a:r>
            <a:r>
              <a:rPr b="1" lang="en" sz="1100"/>
              <a:t>categorical cross entropy</a:t>
            </a:r>
            <a:endParaRPr b="1" sz="1100"/>
          </a:p>
        </p:txBody>
      </p:sp>
      <p:sp>
        <p:nvSpPr>
          <p:cNvPr id="820" name="Google Shape;820;p82"/>
          <p:cNvSpPr/>
          <p:nvPr/>
        </p:nvSpPr>
        <p:spPr>
          <a:xfrm>
            <a:off x="5661975" y="480375"/>
            <a:ext cx="29448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MulitHeadAttention</a:t>
            </a:r>
            <a:endParaRPr>
              <a:solidFill>
                <a:schemeClr val="lt1"/>
              </a:solidFill>
              <a:latin typeface="DM Sans"/>
              <a:ea typeface="DM Sans"/>
              <a:cs typeface="DM Sans"/>
              <a:sym typeface="DM Sans"/>
            </a:endParaRPr>
          </a:p>
        </p:txBody>
      </p:sp>
      <p:sp>
        <p:nvSpPr>
          <p:cNvPr id="821" name="Google Shape;821;p82"/>
          <p:cNvSpPr/>
          <p:nvPr/>
        </p:nvSpPr>
        <p:spPr>
          <a:xfrm>
            <a:off x="5661975" y="1436963"/>
            <a:ext cx="29448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LayerNormalization</a:t>
            </a:r>
            <a:endParaRPr>
              <a:solidFill>
                <a:schemeClr val="lt1"/>
              </a:solidFill>
              <a:latin typeface="DM Sans"/>
              <a:ea typeface="DM Sans"/>
              <a:cs typeface="DM Sans"/>
              <a:sym typeface="DM Sans"/>
            </a:endParaRPr>
          </a:p>
        </p:txBody>
      </p:sp>
      <p:sp>
        <p:nvSpPr>
          <p:cNvPr id="822" name="Google Shape;822;p82"/>
          <p:cNvSpPr/>
          <p:nvPr/>
        </p:nvSpPr>
        <p:spPr>
          <a:xfrm>
            <a:off x="5661975" y="2393550"/>
            <a:ext cx="29448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Two Dense Layers</a:t>
            </a:r>
            <a:endParaRPr>
              <a:solidFill>
                <a:schemeClr val="lt1"/>
              </a:solidFill>
              <a:latin typeface="DM Sans"/>
              <a:ea typeface="DM Sans"/>
              <a:cs typeface="DM Sans"/>
              <a:sym typeface="DM Sans"/>
            </a:endParaRPr>
          </a:p>
        </p:txBody>
      </p:sp>
      <p:sp>
        <p:nvSpPr>
          <p:cNvPr id="823" name="Google Shape;823;p82"/>
          <p:cNvSpPr/>
          <p:nvPr/>
        </p:nvSpPr>
        <p:spPr>
          <a:xfrm>
            <a:off x="5661975" y="3350138"/>
            <a:ext cx="29448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LayerNormalization</a:t>
            </a:r>
            <a:endParaRPr>
              <a:solidFill>
                <a:schemeClr val="lt1"/>
              </a:solidFill>
              <a:latin typeface="DM Sans"/>
              <a:ea typeface="DM Sans"/>
              <a:cs typeface="DM Sans"/>
              <a:sym typeface="DM Sans"/>
            </a:endParaRPr>
          </a:p>
        </p:txBody>
      </p:sp>
      <p:sp>
        <p:nvSpPr>
          <p:cNvPr id="824" name="Google Shape;824;p82"/>
          <p:cNvSpPr/>
          <p:nvPr/>
        </p:nvSpPr>
        <p:spPr>
          <a:xfrm>
            <a:off x="5661975" y="4306725"/>
            <a:ext cx="2944800" cy="57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Dropout</a:t>
            </a:r>
            <a:endParaRPr>
              <a:solidFill>
                <a:schemeClr val="lt1"/>
              </a:solidFill>
              <a:latin typeface="DM Sans"/>
              <a:ea typeface="DM Sans"/>
              <a:cs typeface="DM Sans"/>
              <a:sym typeface="DM Sans"/>
            </a:endParaRPr>
          </a:p>
        </p:txBody>
      </p:sp>
      <p:sp>
        <p:nvSpPr>
          <p:cNvPr id="825" name="Google Shape;825;p82"/>
          <p:cNvSpPr/>
          <p:nvPr/>
        </p:nvSpPr>
        <p:spPr>
          <a:xfrm rot="5400000">
            <a:off x="6892625" y="1133925"/>
            <a:ext cx="386700" cy="22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6" name="Google Shape;826;p82"/>
          <p:cNvSpPr/>
          <p:nvPr/>
        </p:nvSpPr>
        <p:spPr>
          <a:xfrm rot="5400000">
            <a:off x="6892625" y="2089113"/>
            <a:ext cx="386700" cy="22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7" name="Google Shape;827;p82"/>
          <p:cNvSpPr/>
          <p:nvPr/>
        </p:nvSpPr>
        <p:spPr>
          <a:xfrm rot="5400000">
            <a:off x="6892625" y="3045688"/>
            <a:ext cx="386700" cy="22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8" name="Google Shape;828;p82"/>
          <p:cNvSpPr/>
          <p:nvPr/>
        </p:nvSpPr>
        <p:spPr>
          <a:xfrm rot="5400000">
            <a:off x="6892625" y="4002263"/>
            <a:ext cx="386700" cy="225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9" name="Google Shape;829;p82"/>
          <p:cNvSpPr/>
          <p:nvPr/>
        </p:nvSpPr>
        <p:spPr>
          <a:xfrm rot="-5400000">
            <a:off x="2979600" y="2072825"/>
            <a:ext cx="4261800" cy="1006200"/>
          </a:xfrm>
          <a:prstGeom prst="uturnArrow">
            <a:avLst>
              <a:gd fmla="val 25000" name="adj1"/>
              <a:gd fmla="val 25000" name="adj2"/>
              <a:gd fmla="val 25000" name="adj3"/>
              <a:gd fmla="val 42084" name="adj4"/>
              <a:gd fmla="val 100000" name="adj5"/>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0" name="Google Shape;830;p82"/>
          <p:cNvSpPr txBox="1"/>
          <p:nvPr/>
        </p:nvSpPr>
        <p:spPr>
          <a:xfrm>
            <a:off x="3399900" y="2048850"/>
            <a:ext cx="1207500" cy="1262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2"/>
                </a:solidFill>
                <a:latin typeface="DM Sans"/>
                <a:ea typeface="DM Sans"/>
                <a:cs typeface="DM Sans"/>
                <a:sym typeface="DM Sans"/>
              </a:rPr>
              <a:t>Repeats over the amount of declared layers</a:t>
            </a:r>
            <a:endParaRPr>
              <a:solidFill>
                <a:schemeClr val="dk2"/>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50"/>
              <a:t>Project Goals: Classifying and Interpreting Viral RNA</a:t>
            </a:r>
            <a:endParaRPr sz="2450"/>
          </a:p>
        </p:txBody>
      </p:sp>
      <p:sp>
        <p:nvSpPr>
          <p:cNvPr id="333" name="Google Shape;333;p47"/>
          <p:cNvSpPr txBox="1"/>
          <p:nvPr>
            <p:ph idx="1" type="body"/>
          </p:nvPr>
        </p:nvSpPr>
        <p:spPr>
          <a:xfrm>
            <a:off x="311700" y="1152475"/>
            <a:ext cx="49371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1400">
                <a:solidFill>
                  <a:schemeClr val="accent4"/>
                </a:solidFill>
              </a:rPr>
              <a:t>0. (Failed Goal): Determining the 3D Structure of RNA based on its sequence.</a:t>
            </a:r>
            <a:endParaRPr sz="1400">
              <a:solidFill>
                <a:schemeClr val="accent4"/>
              </a:solidFill>
            </a:endParaRPr>
          </a:p>
          <a:p>
            <a:pPr indent="0" lvl="0" marL="0" rtl="0" algn="l">
              <a:lnSpc>
                <a:spcPct val="90000"/>
              </a:lnSpc>
              <a:spcBef>
                <a:spcPts val="1000"/>
              </a:spcBef>
              <a:spcAft>
                <a:spcPts val="0"/>
              </a:spcAft>
              <a:buNone/>
            </a:pPr>
            <a:r>
              <a:rPr lang="en" sz="1400">
                <a:solidFill>
                  <a:schemeClr val="accent4"/>
                </a:solidFill>
              </a:rPr>
              <a:t>1.  Build a binary classifier that can distinguish whether a viral RNA sequence infects humans or not.</a:t>
            </a:r>
            <a:endParaRPr sz="1400">
              <a:solidFill>
                <a:schemeClr val="accent4"/>
              </a:solidFill>
            </a:endParaRPr>
          </a:p>
          <a:p>
            <a:pPr indent="0" lvl="0" marL="0" rtl="0" algn="l">
              <a:lnSpc>
                <a:spcPct val="90000"/>
              </a:lnSpc>
              <a:spcBef>
                <a:spcPts val="1000"/>
              </a:spcBef>
              <a:spcAft>
                <a:spcPts val="0"/>
              </a:spcAft>
              <a:buNone/>
            </a:pPr>
            <a:r>
              <a:rPr lang="en" sz="1400">
                <a:solidFill>
                  <a:schemeClr val="accent4"/>
                </a:solidFill>
              </a:rPr>
              <a:t>2. Extend model to multi-species classification.</a:t>
            </a:r>
            <a:endParaRPr sz="1400">
              <a:solidFill>
                <a:schemeClr val="accent4"/>
              </a:solidFill>
            </a:endParaRPr>
          </a:p>
          <a:p>
            <a:pPr indent="0" lvl="0" marL="0" rtl="0" algn="l">
              <a:lnSpc>
                <a:spcPct val="90000"/>
              </a:lnSpc>
              <a:spcBef>
                <a:spcPts val="1000"/>
              </a:spcBef>
              <a:spcAft>
                <a:spcPts val="0"/>
              </a:spcAft>
              <a:buNone/>
            </a:pPr>
            <a:r>
              <a:rPr lang="en" sz="1400">
                <a:solidFill>
                  <a:schemeClr val="accent4"/>
                </a:solidFill>
              </a:rPr>
              <a:t>3. Identify key regions of RNA.</a:t>
            </a:r>
            <a:endParaRPr sz="1400">
              <a:solidFill>
                <a:schemeClr val="accent4"/>
              </a:solidFill>
            </a:endParaRPr>
          </a:p>
          <a:p>
            <a:pPr indent="0" lvl="0" marL="0" rtl="0" algn="l">
              <a:lnSpc>
                <a:spcPct val="90000"/>
              </a:lnSpc>
              <a:spcBef>
                <a:spcPts val="1000"/>
              </a:spcBef>
              <a:spcAft>
                <a:spcPts val="1000"/>
              </a:spcAft>
              <a:buNone/>
            </a:pPr>
            <a:r>
              <a:rPr lang="en" sz="1400">
                <a:solidFill>
                  <a:schemeClr val="accent4"/>
                </a:solidFill>
              </a:rPr>
              <a:t>4. (Stretch goal) Can we train a model to reconstruct missing parts of viral RNA sequences for RNA sequences that infect humans?</a:t>
            </a:r>
            <a:endParaRPr>
              <a:solidFill>
                <a:schemeClr val="accent4"/>
              </a:solidFill>
            </a:endParaRPr>
          </a:p>
        </p:txBody>
      </p:sp>
      <p:pic>
        <p:nvPicPr>
          <p:cNvPr id="334" name="Google Shape;334;p47" title="image.jpeg"/>
          <p:cNvPicPr preferRelativeResize="0"/>
          <p:nvPr/>
        </p:nvPicPr>
        <p:blipFill>
          <a:blip r:embed="rId3">
            <a:alphaModFix/>
          </a:blip>
          <a:stretch>
            <a:fillRect/>
          </a:stretch>
        </p:blipFill>
        <p:spPr>
          <a:xfrm>
            <a:off x="5463087" y="1294238"/>
            <a:ext cx="3248875" cy="31328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graphicFrame>
        <p:nvGraphicFramePr>
          <p:cNvPr id="836" name="Google Shape;836;p83"/>
          <p:cNvGraphicFramePr/>
          <p:nvPr/>
        </p:nvGraphicFramePr>
        <p:xfrm>
          <a:off x="2770806" y="1387100"/>
          <a:ext cx="3000000" cy="3000000"/>
        </p:xfrm>
        <a:graphic>
          <a:graphicData uri="http://schemas.openxmlformats.org/drawingml/2006/table">
            <a:tbl>
              <a:tblPr>
                <a:noFill/>
                <a:tableStyleId>{BE622C04-2744-4E57-8442-74E29E66D073}</a:tableStyleId>
              </a:tblPr>
              <a:tblGrid>
                <a:gridCol w="3602375"/>
              </a:tblGrid>
              <a:tr h="381000">
                <a:tc>
                  <a:txBody>
                    <a:bodyPr/>
                    <a:lstStyle/>
                    <a:p>
                      <a:pPr indent="0" lvl="0" marL="0" rtl="0" algn="ctr">
                        <a:spcBef>
                          <a:spcPts val="0"/>
                        </a:spcBef>
                        <a:spcAft>
                          <a:spcPts val="0"/>
                        </a:spcAft>
                        <a:buNone/>
                      </a:pPr>
                      <a:r>
                        <a:rPr b="1" lang="en" sz="2400"/>
                        <a:t>Input</a:t>
                      </a:r>
                      <a:endParaRPr b="1" sz="2400"/>
                    </a:p>
                  </a:txBody>
                  <a:tcPr marT="91425" marB="91425" marR="91425" marL="91425">
                    <a:solidFill>
                      <a:schemeClr val="accent3"/>
                    </a:solidFill>
                  </a:tcPr>
                </a:tc>
              </a:tr>
              <a:tr h="381000">
                <a:tc>
                  <a:txBody>
                    <a:bodyPr/>
                    <a:lstStyle/>
                    <a:p>
                      <a:pPr indent="0" lvl="0" marL="0" rtl="0" algn="ctr">
                        <a:lnSpc>
                          <a:spcPct val="95000"/>
                        </a:lnSpc>
                        <a:spcBef>
                          <a:spcPts val="0"/>
                        </a:spcBef>
                        <a:spcAft>
                          <a:spcPts val="1200"/>
                        </a:spcAft>
                        <a:buClr>
                          <a:schemeClr val="hlink"/>
                        </a:buClr>
                        <a:buSzPts val="358"/>
                        <a:buFont typeface="Arial"/>
                        <a:buNone/>
                      </a:pPr>
                      <a:r>
                        <a:rPr lang="en" sz="2480">
                          <a:solidFill>
                            <a:schemeClr val="dk2"/>
                          </a:solidFill>
                          <a:latin typeface="DM Sans"/>
                          <a:ea typeface="DM Sans"/>
                          <a:cs typeface="DM Sans"/>
                          <a:sym typeface="DM Sans"/>
                        </a:rPr>
                        <a:t>A C T A </a:t>
                      </a:r>
                      <a:r>
                        <a:rPr lang="en" sz="2480">
                          <a:solidFill>
                            <a:schemeClr val="dk2"/>
                          </a:solidFill>
                          <a:highlight>
                            <a:srgbClr val="FFFF00"/>
                          </a:highlight>
                          <a:latin typeface="DM Sans"/>
                          <a:ea typeface="DM Sans"/>
                          <a:cs typeface="DM Sans"/>
                          <a:sym typeface="DM Sans"/>
                        </a:rPr>
                        <a:t>[MASK]</a:t>
                      </a:r>
                      <a:r>
                        <a:rPr lang="en" sz="2480">
                          <a:solidFill>
                            <a:schemeClr val="dk2"/>
                          </a:solidFill>
                          <a:latin typeface="DM Sans"/>
                          <a:ea typeface="DM Sans"/>
                          <a:cs typeface="DM Sans"/>
                          <a:sym typeface="DM Sans"/>
                        </a:rPr>
                        <a:t> G T A</a:t>
                      </a:r>
                      <a:endParaRPr/>
                    </a:p>
                  </a:txBody>
                  <a:tcPr marT="91425" marB="91425" marR="91425" marL="91425">
                    <a:solidFill>
                      <a:schemeClr val="accent3"/>
                    </a:solidFill>
                  </a:tcPr>
                </a:tc>
              </a:tr>
            </a:tbl>
          </a:graphicData>
        </a:graphic>
      </p:graphicFrame>
      <p:graphicFrame>
        <p:nvGraphicFramePr>
          <p:cNvPr id="837" name="Google Shape;837;p83"/>
          <p:cNvGraphicFramePr/>
          <p:nvPr/>
        </p:nvGraphicFramePr>
        <p:xfrm>
          <a:off x="2770806" y="3667525"/>
          <a:ext cx="3000000" cy="3000000"/>
        </p:xfrm>
        <a:graphic>
          <a:graphicData uri="http://schemas.openxmlformats.org/drawingml/2006/table">
            <a:tbl>
              <a:tblPr>
                <a:noFill/>
                <a:tableStyleId>{BE622C04-2744-4E57-8442-74E29E66D073}</a:tableStyleId>
              </a:tblPr>
              <a:tblGrid>
                <a:gridCol w="3602375"/>
              </a:tblGrid>
              <a:tr h="381000">
                <a:tc>
                  <a:txBody>
                    <a:bodyPr/>
                    <a:lstStyle/>
                    <a:p>
                      <a:pPr indent="0" lvl="0" marL="0" rtl="0" algn="ctr">
                        <a:spcBef>
                          <a:spcPts val="0"/>
                        </a:spcBef>
                        <a:spcAft>
                          <a:spcPts val="0"/>
                        </a:spcAft>
                        <a:buNone/>
                      </a:pPr>
                      <a:r>
                        <a:rPr b="1" lang="en" sz="2400"/>
                        <a:t>Output</a:t>
                      </a:r>
                      <a:endParaRPr b="1" sz="2400"/>
                    </a:p>
                  </a:txBody>
                  <a:tcPr marT="91425" marB="91425" marR="91425" marL="91425">
                    <a:solidFill>
                      <a:srgbClr val="FFFFFF"/>
                    </a:solidFill>
                  </a:tcPr>
                </a:tc>
              </a:tr>
              <a:tr h="381000">
                <a:tc>
                  <a:txBody>
                    <a:bodyPr/>
                    <a:lstStyle/>
                    <a:p>
                      <a:pPr indent="0" lvl="0" marL="0" rtl="0" algn="ctr">
                        <a:lnSpc>
                          <a:spcPct val="95000"/>
                        </a:lnSpc>
                        <a:spcBef>
                          <a:spcPts val="0"/>
                        </a:spcBef>
                        <a:spcAft>
                          <a:spcPts val="1200"/>
                        </a:spcAft>
                        <a:buNone/>
                      </a:pPr>
                      <a:r>
                        <a:rPr lang="en" sz="2480">
                          <a:solidFill>
                            <a:schemeClr val="dk2"/>
                          </a:solidFill>
                          <a:latin typeface="DM Sans"/>
                          <a:ea typeface="DM Sans"/>
                          <a:cs typeface="DM Sans"/>
                          <a:sym typeface="DM Sans"/>
                        </a:rPr>
                        <a:t>A C T A </a:t>
                      </a:r>
                      <a:r>
                        <a:rPr lang="en" sz="2480">
                          <a:solidFill>
                            <a:schemeClr val="dk2"/>
                          </a:solidFill>
                          <a:highlight>
                            <a:srgbClr val="FFFF00"/>
                          </a:highlight>
                          <a:latin typeface="DM Sans"/>
                          <a:ea typeface="DM Sans"/>
                          <a:cs typeface="DM Sans"/>
                          <a:sym typeface="DM Sans"/>
                        </a:rPr>
                        <a:t>T</a:t>
                      </a:r>
                      <a:r>
                        <a:rPr lang="en" sz="2480">
                          <a:solidFill>
                            <a:schemeClr val="dk2"/>
                          </a:solidFill>
                          <a:latin typeface="DM Sans"/>
                          <a:ea typeface="DM Sans"/>
                          <a:cs typeface="DM Sans"/>
                          <a:sym typeface="DM Sans"/>
                        </a:rPr>
                        <a:t> G T A</a:t>
                      </a:r>
                      <a:endParaRPr/>
                    </a:p>
                  </a:txBody>
                  <a:tcPr marT="91425" marB="91425" marR="91425" marL="91425">
                    <a:solidFill>
                      <a:srgbClr val="FFFFFF"/>
                    </a:solidFill>
                  </a:tcPr>
                </a:tc>
              </a:tr>
            </a:tbl>
          </a:graphicData>
        </a:graphic>
      </p:graphicFrame>
      <p:sp>
        <p:nvSpPr>
          <p:cNvPr id="838" name="Google Shape;838;p83"/>
          <p:cNvSpPr/>
          <p:nvPr/>
        </p:nvSpPr>
        <p:spPr>
          <a:xfrm>
            <a:off x="4335894" y="2561700"/>
            <a:ext cx="472200" cy="1090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9" name="Google Shape;839;p83"/>
          <p:cNvSpPr txBox="1"/>
          <p:nvPr/>
        </p:nvSpPr>
        <p:spPr>
          <a:xfrm>
            <a:off x="4808100" y="2846975"/>
            <a:ext cx="409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188038"/>
                </a:solidFill>
                <a:latin typeface="Roboto Mono"/>
                <a:ea typeface="Roboto Mono"/>
                <a:cs typeface="Roboto Mono"/>
                <a:sym typeface="Roboto Mono"/>
              </a:rPr>
              <a:t>model.predict</a:t>
            </a:r>
            <a:endParaRPr sz="1500">
              <a:solidFill>
                <a:schemeClr val="dk2"/>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45" name="Google Shape;845;p8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rgbClr val="666666"/>
                </a:solidFill>
              </a:rPr>
              <a:t>Agenda</a:t>
            </a:r>
            <a:endParaRPr>
              <a:solidFill>
                <a:srgbClr val="666666"/>
              </a:solidFill>
            </a:endParaRPr>
          </a:p>
        </p:txBody>
      </p:sp>
      <p:sp>
        <p:nvSpPr>
          <p:cNvPr id="846" name="Google Shape;846;p8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rgbClr val="666666"/>
                </a:solidFill>
              </a:rPr>
              <a:t>Science Presentation</a:t>
            </a:r>
            <a:endParaRPr>
              <a:solidFill>
                <a:srgbClr val="666666"/>
              </a:solidFill>
            </a:endParaRPr>
          </a:p>
        </p:txBody>
      </p:sp>
      <p:sp>
        <p:nvSpPr>
          <p:cNvPr id="847" name="Google Shape;847;p84"/>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Autoencoder + Transformer</a:t>
            </a:r>
            <a:endParaRPr b="1" sz="2950">
              <a:solidFill>
                <a:srgbClr val="666666"/>
              </a:solidFill>
              <a:latin typeface="Merriweather"/>
              <a:ea typeface="Merriweather"/>
              <a:cs typeface="Merriweather"/>
              <a:sym typeface="Merriweather"/>
            </a:endParaRPr>
          </a:p>
        </p:txBody>
      </p:sp>
      <p:sp>
        <p:nvSpPr>
          <p:cNvPr id="848" name="Google Shape;848;p84"/>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Identifying Predictive RNA Regions</a:t>
            </a:r>
            <a:endParaRPr b="1" sz="2950">
              <a:solidFill>
                <a:srgbClr val="666666"/>
              </a:solidFill>
              <a:latin typeface="Merriweather"/>
              <a:ea typeface="Merriweather"/>
              <a:cs typeface="Merriweather"/>
              <a:sym typeface="Merriweather"/>
            </a:endParaRPr>
          </a:p>
        </p:txBody>
      </p:sp>
      <p:sp>
        <p:nvSpPr>
          <p:cNvPr id="849" name="Google Shape;849;p84"/>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7.</a:t>
            </a:r>
            <a:endParaRPr b="1" sz="1450">
              <a:solidFill>
                <a:srgbClr val="666666"/>
              </a:solidFill>
              <a:latin typeface="Merriweather"/>
              <a:ea typeface="Merriweather"/>
              <a:cs typeface="Merriweather"/>
              <a:sym typeface="Merriweather"/>
            </a:endParaRPr>
          </a:p>
        </p:txBody>
      </p:sp>
      <p:grpSp>
        <p:nvGrpSpPr>
          <p:cNvPr id="850" name="Google Shape;850;p84"/>
          <p:cNvGrpSpPr/>
          <p:nvPr/>
        </p:nvGrpSpPr>
        <p:grpSpPr>
          <a:xfrm>
            <a:off x="187892" y="2829738"/>
            <a:ext cx="8768219" cy="493800"/>
            <a:chOff x="187892" y="2829738"/>
            <a:chExt cx="8768219" cy="493800"/>
          </a:xfrm>
        </p:grpSpPr>
        <p:sp>
          <p:nvSpPr>
            <p:cNvPr id="851" name="Google Shape;851;p84"/>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Multi species Classification CNN</a:t>
              </a:r>
              <a:endParaRPr b="1" sz="2950">
                <a:solidFill>
                  <a:srgbClr val="666666"/>
                </a:solidFill>
                <a:latin typeface="Merriweather"/>
                <a:ea typeface="Merriweather"/>
                <a:cs typeface="Merriweather"/>
                <a:sym typeface="Merriweather"/>
              </a:endParaRPr>
            </a:p>
          </p:txBody>
        </p:sp>
        <p:sp>
          <p:nvSpPr>
            <p:cNvPr id="852" name="Google Shape;852;p84"/>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6.</a:t>
              </a:r>
              <a:endParaRPr b="1" sz="1450">
                <a:solidFill>
                  <a:srgbClr val="666666"/>
                </a:solidFill>
                <a:latin typeface="Merriweather"/>
                <a:ea typeface="Merriweather"/>
                <a:cs typeface="Merriweather"/>
                <a:sym typeface="Merriweather"/>
              </a:endParaRPr>
            </a:p>
          </p:txBody>
        </p:sp>
      </p:grpSp>
      <p:grpSp>
        <p:nvGrpSpPr>
          <p:cNvPr id="853" name="Google Shape;853;p84"/>
          <p:cNvGrpSpPr/>
          <p:nvPr/>
        </p:nvGrpSpPr>
        <p:grpSpPr>
          <a:xfrm>
            <a:off x="187892" y="419664"/>
            <a:ext cx="7500719" cy="493800"/>
            <a:chOff x="187892" y="419664"/>
            <a:chExt cx="7500719" cy="493800"/>
          </a:xfrm>
        </p:grpSpPr>
        <p:sp>
          <p:nvSpPr>
            <p:cNvPr id="854" name="Google Shape;854;p84"/>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Defining the Problem</a:t>
              </a:r>
              <a:endParaRPr b="1" sz="2950">
                <a:solidFill>
                  <a:srgbClr val="666666"/>
                </a:solidFill>
                <a:latin typeface="Merriweather"/>
                <a:ea typeface="Merriweather"/>
                <a:cs typeface="Merriweather"/>
                <a:sym typeface="Merriweather"/>
              </a:endParaRPr>
            </a:p>
          </p:txBody>
        </p:sp>
        <p:sp>
          <p:nvSpPr>
            <p:cNvPr id="855" name="Google Shape;855;p84"/>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1.</a:t>
              </a:r>
              <a:endParaRPr b="1" sz="1450">
                <a:solidFill>
                  <a:srgbClr val="666666"/>
                </a:solidFill>
                <a:latin typeface="Merriweather"/>
                <a:ea typeface="Merriweather"/>
                <a:cs typeface="Merriweather"/>
                <a:sym typeface="Merriweather"/>
              </a:endParaRPr>
            </a:p>
          </p:txBody>
        </p:sp>
      </p:grpSp>
      <p:grpSp>
        <p:nvGrpSpPr>
          <p:cNvPr id="856" name="Google Shape;856;p84"/>
          <p:cNvGrpSpPr/>
          <p:nvPr/>
        </p:nvGrpSpPr>
        <p:grpSpPr>
          <a:xfrm>
            <a:off x="187892" y="913198"/>
            <a:ext cx="7500719" cy="493800"/>
            <a:chOff x="187892" y="913198"/>
            <a:chExt cx="7500719" cy="493800"/>
          </a:xfrm>
        </p:grpSpPr>
        <p:sp>
          <p:nvSpPr>
            <p:cNvPr id="857" name="Google Shape;857;p84"/>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Source</a:t>
              </a:r>
              <a:endParaRPr b="1" sz="2950">
                <a:solidFill>
                  <a:srgbClr val="666666"/>
                </a:solidFill>
                <a:latin typeface="Merriweather"/>
                <a:ea typeface="Merriweather"/>
                <a:cs typeface="Merriweather"/>
                <a:sym typeface="Merriweather"/>
              </a:endParaRPr>
            </a:p>
          </p:txBody>
        </p:sp>
        <p:sp>
          <p:nvSpPr>
            <p:cNvPr id="858" name="Google Shape;858;p84"/>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2.</a:t>
              </a:r>
              <a:endParaRPr b="1" sz="1450">
                <a:solidFill>
                  <a:srgbClr val="666666"/>
                </a:solidFill>
                <a:latin typeface="Merriweather"/>
                <a:ea typeface="Merriweather"/>
                <a:cs typeface="Merriweather"/>
                <a:sym typeface="Merriweather"/>
              </a:endParaRPr>
            </a:p>
          </p:txBody>
        </p:sp>
      </p:grpSp>
      <p:grpSp>
        <p:nvGrpSpPr>
          <p:cNvPr id="859" name="Google Shape;859;p84"/>
          <p:cNvGrpSpPr/>
          <p:nvPr/>
        </p:nvGrpSpPr>
        <p:grpSpPr>
          <a:xfrm>
            <a:off x="187892" y="1885447"/>
            <a:ext cx="7500719" cy="493800"/>
            <a:chOff x="187892" y="1885447"/>
            <a:chExt cx="7500719" cy="493800"/>
          </a:xfrm>
        </p:grpSpPr>
        <p:sp>
          <p:nvSpPr>
            <p:cNvPr id="860" name="Google Shape;860;p84"/>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4.</a:t>
              </a:r>
              <a:endParaRPr b="1" sz="1450">
                <a:solidFill>
                  <a:srgbClr val="666666"/>
                </a:solidFill>
                <a:latin typeface="Merriweather"/>
                <a:ea typeface="Merriweather"/>
                <a:cs typeface="Merriweather"/>
                <a:sym typeface="Merriweather"/>
              </a:endParaRPr>
            </a:p>
          </p:txBody>
        </p:sp>
        <p:sp>
          <p:nvSpPr>
            <p:cNvPr id="861" name="Google Shape;861;p84"/>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ANN</a:t>
              </a:r>
              <a:endParaRPr b="1" sz="2950">
                <a:solidFill>
                  <a:srgbClr val="666666"/>
                </a:solidFill>
                <a:latin typeface="Merriweather"/>
                <a:ea typeface="Merriweather"/>
                <a:cs typeface="Merriweather"/>
                <a:sym typeface="Merriweather"/>
              </a:endParaRPr>
            </a:p>
          </p:txBody>
        </p:sp>
      </p:grpSp>
      <p:grpSp>
        <p:nvGrpSpPr>
          <p:cNvPr id="862" name="Google Shape;862;p84"/>
          <p:cNvGrpSpPr/>
          <p:nvPr/>
        </p:nvGrpSpPr>
        <p:grpSpPr>
          <a:xfrm>
            <a:off x="187892" y="1415548"/>
            <a:ext cx="7500719" cy="493800"/>
            <a:chOff x="187892" y="1415548"/>
            <a:chExt cx="7500719" cy="493800"/>
          </a:xfrm>
        </p:grpSpPr>
        <p:sp>
          <p:nvSpPr>
            <p:cNvPr id="863" name="Google Shape;863;p84"/>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3.</a:t>
              </a:r>
              <a:endParaRPr b="1" sz="1450">
                <a:solidFill>
                  <a:srgbClr val="666666"/>
                </a:solidFill>
                <a:latin typeface="Merriweather"/>
                <a:ea typeface="Merriweather"/>
                <a:cs typeface="Merriweather"/>
                <a:sym typeface="Merriweather"/>
              </a:endParaRPr>
            </a:p>
          </p:txBody>
        </p:sp>
        <p:sp>
          <p:nvSpPr>
            <p:cNvPr id="864" name="Google Shape;864;p84"/>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Cleaning / EDA</a:t>
              </a:r>
              <a:endParaRPr b="1" sz="2950">
                <a:solidFill>
                  <a:srgbClr val="666666"/>
                </a:solidFill>
                <a:latin typeface="Merriweather"/>
                <a:ea typeface="Merriweather"/>
                <a:cs typeface="Merriweather"/>
                <a:sym typeface="Merriweather"/>
              </a:endParaRPr>
            </a:p>
          </p:txBody>
        </p:sp>
      </p:grpSp>
      <p:grpSp>
        <p:nvGrpSpPr>
          <p:cNvPr id="865" name="Google Shape;865;p84"/>
          <p:cNvGrpSpPr/>
          <p:nvPr/>
        </p:nvGrpSpPr>
        <p:grpSpPr>
          <a:xfrm>
            <a:off x="187892" y="2356232"/>
            <a:ext cx="7500719" cy="493800"/>
            <a:chOff x="187892" y="2356232"/>
            <a:chExt cx="7500719" cy="493800"/>
          </a:xfrm>
        </p:grpSpPr>
        <p:sp>
          <p:nvSpPr>
            <p:cNvPr id="866" name="Google Shape;866;p84"/>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5.</a:t>
              </a:r>
              <a:endParaRPr b="1" sz="1450">
                <a:solidFill>
                  <a:srgbClr val="666666"/>
                </a:solidFill>
                <a:latin typeface="Merriweather"/>
                <a:ea typeface="Merriweather"/>
                <a:cs typeface="Merriweather"/>
                <a:sym typeface="Merriweather"/>
              </a:endParaRPr>
            </a:p>
          </p:txBody>
        </p:sp>
        <p:sp>
          <p:nvSpPr>
            <p:cNvPr id="867" name="Google Shape;867;p84"/>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CNN</a:t>
              </a:r>
              <a:endParaRPr b="1" sz="2950">
                <a:solidFill>
                  <a:srgbClr val="666666"/>
                </a:solidFill>
                <a:latin typeface="Merriweather"/>
                <a:ea typeface="Merriweather"/>
                <a:cs typeface="Merriweather"/>
                <a:sym typeface="Merriweather"/>
              </a:endParaRPr>
            </a:p>
          </p:txBody>
        </p:sp>
      </p:grpSp>
      <p:sp>
        <p:nvSpPr>
          <p:cNvPr id="868" name="Google Shape;868;p84"/>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8.</a:t>
            </a:r>
            <a:endParaRPr b="1" sz="1450">
              <a:solidFill>
                <a:srgbClr val="666666"/>
              </a:solidFill>
              <a:latin typeface="Merriweather"/>
              <a:ea typeface="Merriweather"/>
              <a:cs typeface="Merriweather"/>
              <a:sym typeface="Merriweather"/>
            </a:endParaRPr>
          </a:p>
        </p:txBody>
      </p:sp>
      <p:grpSp>
        <p:nvGrpSpPr>
          <p:cNvPr id="869" name="Google Shape;869;p84"/>
          <p:cNvGrpSpPr/>
          <p:nvPr/>
        </p:nvGrpSpPr>
        <p:grpSpPr>
          <a:xfrm>
            <a:off x="187892" y="4326625"/>
            <a:ext cx="5610599" cy="493800"/>
            <a:chOff x="187892" y="4326625"/>
            <a:chExt cx="5610599" cy="493800"/>
          </a:xfrm>
        </p:grpSpPr>
        <p:sp>
          <p:nvSpPr>
            <p:cNvPr id="870" name="Google Shape;870;p84"/>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Conclusion and Next Steps</a:t>
              </a:r>
              <a:endParaRPr b="1" sz="2950">
                <a:solidFill>
                  <a:schemeClr val="dk1"/>
                </a:solidFill>
                <a:latin typeface="Merriweather"/>
                <a:ea typeface="Merriweather"/>
                <a:cs typeface="Merriweather"/>
                <a:sym typeface="Merriweather"/>
              </a:endParaRPr>
            </a:p>
          </p:txBody>
        </p:sp>
        <p:sp>
          <p:nvSpPr>
            <p:cNvPr id="871" name="Google Shape;871;p84"/>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9.</a:t>
              </a:r>
              <a:endParaRPr b="1" sz="1450">
                <a:solidFill>
                  <a:schemeClr val="dk1"/>
                </a:solidFill>
                <a:latin typeface="Merriweather"/>
                <a:ea typeface="Merriweather"/>
                <a:cs typeface="Merriweather"/>
                <a:sym typeface="Merriweathe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5"/>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Sliding window does not take this into account</a:t>
            </a:r>
            <a:endParaRPr/>
          </a:p>
        </p:txBody>
      </p:sp>
      <p:sp>
        <p:nvSpPr>
          <p:cNvPr id="877" name="Google Shape;877;p85"/>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Cannot say with confidence which regions are actually impactful</a:t>
            </a:r>
            <a:endParaRPr/>
          </a:p>
        </p:txBody>
      </p:sp>
      <p:sp>
        <p:nvSpPr>
          <p:cNvPr id="878" name="Google Shape;878;p85"/>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Binding Affinity is influenced by the overall shape of the RNA and not just the specific nucleotides in the sequence</a:t>
            </a:r>
            <a:endParaRPr/>
          </a:p>
        </p:txBody>
      </p:sp>
      <p:sp>
        <p:nvSpPr>
          <p:cNvPr id="879" name="Google Shape;879;p8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Limitations</a:t>
            </a:r>
            <a:endParaRPr/>
          </a:p>
        </p:txBody>
      </p:sp>
      <p:sp>
        <p:nvSpPr>
          <p:cNvPr id="880" name="Google Shape;880;p8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Poor Autoencoder Reconstruction Accuracy</a:t>
            </a:r>
            <a:endParaRPr/>
          </a:p>
        </p:txBody>
      </p:sp>
      <p:sp>
        <p:nvSpPr>
          <p:cNvPr id="881" name="Google Shape;881;p8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Antigen’s have </a:t>
            </a:r>
            <a:r>
              <a:rPr lang="en"/>
              <a:t>variable</a:t>
            </a:r>
            <a:r>
              <a:rPr lang="en"/>
              <a:t> length</a:t>
            </a:r>
            <a:endParaRPr/>
          </a:p>
        </p:txBody>
      </p:sp>
      <p:sp>
        <p:nvSpPr>
          <p:cNvPr id="882" name="Google Shape;882;p8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only takes primary structure into account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6"/>
          <p:cNvSpPr txBox="1"/>
          <p:nvPr>
            <p:ph type="title"/>
          </p:nvPr>
        </p:nvSpPr>
        <p:spPr>
          <a:xfrm>
            <a:off x="670000" y="337450"/>
            <a:ext cx="4534200" cy="1484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Future Work - Putting it all together</a:t>
            </a:r>
            <a:endParaRPr/>
          </a:p>
        </p:txBody>
      </p:sp>
      <p:sp>
        <p:nvSpPr>
          <p:cNvPr id="888" name="Google Shape;888;p86"/>
          <p:cNvSpPr/>
          <p:nvPr/>
        </p:nvSpPr>
        <p:spPr>
          <a:xfrm>
            <a:off x="810325" y="2222051"/>
            <a:ext cx="1801800" cy="1717200"/>
          </a:xfrm>
          <a:prstGeom prst="roundRect">
            <a:avLst>
              <a:gd fmla="val 10795" name="adj"/>
            </a:avLst>
          </a:prstGeom>
          <a:solidFill>
            <a:srgbClr val="F3F3F3"/>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t/>
            </a:r>
            <a:endParaRPr sz="3200">
              <a:solidFill>
                <a:srgbClr val="E3E9BD"/>
              </a:solidFill>
              <a:latin typeface="Barlow Semi Condensed Black"/>
              <a:ea typeface="Barlow Semi Condensed Black"/>
              <a:cs typeface="Barlow Semi Condensed Black"/>
              <a:sym typeface="Barlow Semi Condensed Black"/>
            </a:endParaRPr>
          </a:p>
        </p:txBody>
      </p:sp>
      <p:sp>
        <p:nvSpPr>
          <p:cNvPr id="889" name="Google Shape;889;p86"/>
          <p:cNvSpPr/>
          <p:nvPr/>
        </p:nvSpPr>
        <p:spPr>
          <a:xfrm>
            <a:off x="813359" y="2527007"/>
            <a:ext cx="1801800" cy="630300"/>
          </a:xfrm>
          <a:prstGeom prst="homePlate">
            <a:avLst>
              <a:gd fmla="val 50581" name="adj"/>
            </a:avLst>
          </a:prstGeom>
          <a:solidFill>
            <a:srgbClr val="E0F0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890" name="Google Shape;890;p86"/>
          <p:cNvSpPr txBox="1"/>
          <p:nvPr/>
        </p:nvSpPr>
        <p:spPr>
          <a:xfrm>
            <a:off x="810325" y="2549453"/>
            <a:ext cx="1705800" cy="585900"/>
          </a:xfrm>
          <a:prstGeom prst="rect">
            <a:avLst/>
          </a:prstGeom>
          <a:noFill/>
          <a:ln>
            <a:noFill/>
          </a:ln>
        </p:spPr>
        <p:txBody>
          <a:bodyPr anchorCtr="0" anchor="ctr" bIns="0" lIns="91425" spcFirstLastPara="1" rIns="0" wrap="square" tIns="0">
            <a:noAutofit/>
          </a:bodyPr>
          <a:lstStyle/>
          <a:p>
            <a:pPr indent="0" lvl="0" marL="0" rtl="0" algn="l">
              <a:lnSpc>
                <a:spcPct val="70000"/>
              </a:lnSpc>
              <a:spcBef>
                <a:spcPts val="0"/>
              </a:spcBef>
              <a:spcAft>
                <a:spcPts val="0"/>
              </a:spcAft>
              <a:buNone/>
            </a:pPr>
            <a:r>
              <a:rPr b="1" lang="en" sz="2600">
                <a:latin typeface="Barlow Semi Condensed"/>
                <a:ea typeface="Barlow Semi Condensed"/>
                <a:cs typeface="Barlow Semi Condensed"/>
                <a:sym typeface="Barlow Semi Condensed"/>
              </a:rPr>
              <a:t>Classify</a:t>
            </a:r>
            <a:endParaRPr b="1" sz="2600">
              <a:latin typeface="Barlow Semi Condensed"/>
              <a:ea typeface="Barlow Semi Condensed"/>
              <a:cs typeface="Barlow Semi Condensed"/>
              <a:sym typeface="Barlow Semi Condensed"/>
            </a:endParaRPr>
          </a:p>
        </p:txBody>
      </p:sp>
      <p:sp>
        <p:nvSpPr>
          <p:cNvPr id="891" name="Google Shape;891;p86"/>
          <p:cNvSpPr txBox="1"/>
          <p:nvPr/>
        </p:nvSpPr>
        <p:spPr>
          <a:xfrm>
            <a:off x="810325" y="3191696"/>
            <a:ext cx="1801800" cy="659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latin typeface="Barlow Semi Condensed"/>
                <a:ea typeface="Barlow Semi Condensed"/>
                <a:cs typeface="Barlow Semi Condensed"/>
                <a:sym typeface="Barlow Semi Condensed"/>
              </a:rPr>
              <a:t>Predict Species of interest</a:t>
            </a:r>
            <a:br>
              <a:rPr lang="en" sz="1200">
                <a:latin typeface="Barlow Semi Condensed"/>
                <a:ea typeface="Barlow Semi Condensed"/>
                <a:cs typeface="Barlow Semi Condensed"/>
                <a:sym typeface="Barlow Semi Condensed"/>
              </a:rPr>
            </a:br>
            <a:r>
              <a:rPr b="1" lang="en" sz="1200">
                <a:latin typeface="Barlow Semi Condensed"/>
                <a:ea typeface="Barlow Semi Condensed"/>
                <a:cs typeface="Barlow Semi Condensed"/>
                <a:sym typeface="Barlow Semi Condensed"/>
              </a:rPr>
              <a:t>(using multi-species CNN)</a:t>
            </a:r>
            <a:endParaRPr b="1" sz="1200">
              <a:latin typeface="Barlow Semi Condensed"/>
              <a:ea typeface="Barlow Semi Condensed"/>
              <a:cs typeface="Barlow Semi Condensed"/>
              <a:sym typeface="Barlow Semi Condensed"/>
            </a:endParaRPr>
          </a:p>
        </p:txBody>
      </p:sp>
      <p:sp>
        <p:nvSpPr>
          <p:cNvPr id="892" name="Google Shape;892;p86"/>
          <p:cNvSpPr/>
          <p:nvPr/>
        </p:nvSpPr>
        <p:spPr>
          <a:xfrm>
            <a:off x="2716499" y="2222051"/>
            <a:ext cx="1801800" cy="1717200"/>
          </a:xfrm>
          <a:prstGeom prst="roundRect">
            <a:avLst>
              <a:gd fmla="val 10795" name="adj"/>
            </a:avLst>
          </a:prstGeom>
          <a:solidFill>
            <a:srgbClr val="F3F3F3"/>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t/>
            </a:r>
            <a:endParaRPr sz="3200">
              <a:solidFill>
                <a:srgbClr val="E3E9BD"/>
              </a:solidFill>
              <a:latin typeface="Barlow Semi Condensed Black"/>
              <a:ea typeface="Barlow Semi Condensed Black"/>
              <a:cs typeface="Barlow Semi Condensed Black"/>
              <a:sym typeface="Barlow Semi Condensed Black"/>
            </a:endParaRPr>
          </a:p>
        </p:txBody>
      </p:sp>
      <p:sp>
        <p:nvSpPr>
          <p:cNvPr id="893" name="Google Shape;893;p86"/>
          <p:cNvSpPr/>
          <p:nvPr/>
        </p:nvSpPr>
        <p:spPr>
          <a:xfrm>
            <a:off x="2719532" y="2527007"/>
            <a:ext cx="1801800" cy="630300"/>
          </a:xfrm>
          <a:prstGeom prst="homePlate">
            <a:avLst>
              <a:gd fmla="val 50581" name="adj"/>
            </a:avLst>
          </a:prstGeom>
          <a:solidFill>
            <a:srgbClr val="F3C1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894" name="Google Shape;894;p86"/>
          <p:cNvSpPr txBox="1"/>
          <p:nvPr/>
        </p:nvSpPr>
        <p:spPr>
          <a:xfrm>
            <a:off x="2716499" y="2549453"/>
            <a:ext cx="1705800" cy="585900"/>
          </a:xfrm>
          <a:prstGeom prst="rect">
            <a:avLst/>
          </a:prstGeom>
          <a:noFill/>
          <a:ln>
            <a:noFill/>
          </a:ln>
        </p:spPr>
        <p:txBody>
          <a:bodyPr anchorCtr="0" anchor="ctr" bIns="0" lIns="91425" spcFirstLastPara="1" rIns="0" wrap="square" tIns="0">
            <a:noAutofit/>
          </a:bodyPr>
          <a:lstStyle/>
          <a:p>
            <a:pPr indent="0" lvl="0" marL="0" rtl="0" algn="l">
              <a:lnSpc>
                <a:spcPct val="70000"/>
              </a:lnSpc>
              <a:spcBef>
                <a:spcPts val="0"/>
              </a:spcBef>
              <a:spcAft>
                <a:spcPts val="0"/>
              </a:spcAft>
              <a:buNone/>
            </a:pPr>
            <a:r>
              <a:rPr b="1" lang="en" sz="2600">
                <a:latin typeface="Barlow Semi Condensed"/>
                <a:ea typeface="Barlow Semi Condensed"/>
                <a:cs typeface="Barlow Semi Condensed"/>
                <a:sym typeface="Barlow Semi Condensed"/>
              </a:rPr>
              <a:t>Segment</a:t>
            </a:r>
            <a:endParaRPr b="1" sz="2600">
              <a:latin typeface="Barlow Semi Condensed"/>
              <a:ea typeface="Barlow Semi Condensed"/>
              <a:cs typeface="Barlow Semi Condensed"/>
              <a:sym typeface="Barlow Semi Condensed"/>
            </a:endParaRPr>
          </a:p>
        </p:txBody>
      </p:sp>
      <p:sp>
        <p:nvSpPr>
          <p:cNvPr id="895" name="Google Shape;895;p86"/>
          <p:cNvSpPr txBox="1"/>
          <p:nvPr/>
        </p:nvSpPr>
        <p:spPr>
          <a:xfrm>
            <a:off x="2716499" y="3191696"/>
            <a:ext cx="1801800" cy="659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latin typeface="Barlow Semi Condensed"/>
                <a:ea typeface="Barlow Semi Condensed"/>
                <a:cs typeface="Barlow Semi Condensed"/>
                <a:sym typeface="Barlow Semi Condensed"/>
              </a:rPr>
              <a:t>Find Key sub-sequences</a:t>
            </a:r>
            <a:br>
              <a:rPr lang="en" sz="1200">
                <a:latin typeface="Barlow Semi Condensed"/>
                <a:ea typeface="Barlow Semi Condensed"/>
                <a:cs typeface="Barlow Semi Condensed"/>
                <a:sym typeface="Barlow Semi Condensed"/>
              </a:rPr>
            </a:br>
            <a:r>
              <a:rPr b="1" lang="en" sz="1200">
                <a:latin typeface="Barlow Semi Condensed"/>
                <a:ea typeface="Barlow Semi Condensed"/>
                <a:cs typeface="Barlow Semi Condensed"/>
                <a:sym typeface="Barlow Semi Condensed"/>
              </a:rPr>
              <a:t>(using autoencoder)</a:t>
            </a:r>
            <a:endParaRPr b="1" sz="1200">
              <a:latin typeface="Barlow Semi Condensed"/>
              <a:ea typeface="Barlow Semi Condensed"/>
              <a:cs typeface="Barlow Semi Condensed"/>
              <a:sym typeface="Barlow Semi Condensed"/>
            </a:endParaRPr>
          </a:p>
        </p:txBody>
      </p:sp>
      <p:sp>
        <p:nvSpPr>
          <p:cNvPr id="896" name="Google Shape;896;p86"/>
          <p:cNvSpPr txBox="1"/>
          <p:nvPr/>
        </p:nvSpPr>
        <p:spPr>
          <a:xfrm>
            <a:off x="2716499" y="2282960"/>
            <a:ext cx="1219200" cy="210000"/>
          </a:xfrm>
          <a:prstGeom prst="rect">
            <a:avLst/>
          </a:prstGeom>
          <a:noFill/>
          <a:ln>
            <a:noFill/>
          </a:ln>
        </p:spPr>
        <p:txBody>
          <a:bodyPr anchorCtr="0" anchor="ctr" bIns="45700" lIns="91425" spcFirstLastPara="1" rIns="45700" wrap="square" tIns="45700">
            <a:noAutofit/>
          </a:bodyPr>
          <a:lstStyle/>
          <a:p>
            <a:pPr indent="0" lvl="0" marL="0" rtl="0" algn="l">
              <a:spcBef>
                <a:spcPts val="0"/>
              </a:spcBef>
              <a:spcAft>
                <a:spcPts val="0"/>
              </a:spcAft>
              <a:buNone/>
            </a:pPr>
            <a:r>
              <a:t/>
            </a:r>
            <a:endParaRPr sz="900">
              <a:latin typeface="Barlow Semi Condensed SemiBold"/>
              <a:ea typeface="Barlow Semi Condensed SemiBold"/>
              <a:cs typeface="Barlow Semi Condensed SemiBold"/>
              <a:sym typeface="Barlow Semi Condensed SemiBold"/>
            </a:endParaRPr>
          </a:p>
        </p:txBody>
      </p:sp>
      <p:sp>
        <p:nvSpPr>
          <p:cNvPr id="897" name="Google Shape;897;p86"/>
          <p:cNvSpPr/>
          <p:nvPr/>
        </p:nvSpPr>
        <p:spPr>
          <a:xfrm>
            <a:off x="4622672" y="2222051"/>
            <a:ext cx="1801800" cy="1717200"/>
          </a:xfrm>
          <a:prstGeom prst="roundRect">
            <a:avLst>
              <a:gd fmla="val 10795" name="adj"/>
            </a:avLst>
          </a:prstGeom>
          <a:solidFill>
            <a:srgbClr val="F3F3F3"/>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t/>
            </a:r>
            <a:endParaRPr sz="3200">
              <a:solidFill>
                <a:srgbClr val="E3E9BD"/>
              </a:solidFill>
              <a:latin typeface="Barlow Semi Condensed Black"/>
              <a:ea typeface="Barlow Semi Condensed Black"/>
              <a:cs typeface="Barlow Semi Condensed Black"/>
              <a:sym typeface="Barlow Semi Condensed Black"/>
            </a:endParaRPr>
          </a:p>
        </p:txBody>
      </p:sp>
      <p:sp>
        <p:nvSpPr>
          <p:cNvPr id="898" name="Google Shape;898;p86"/>
          <p:cNvSpPr/>
          <p:nvPr/>
        </p:nvSpPr>
        <p:spPr>
          <a:xfrm>
            <a:off x="4625705" y="2527007"/>
            <a:ext cx="1801800" cy="630300"/>
          </a:xfrm>
          <a:prstGeom prst="homePlate">
            <a:avLst>
              <a:gd fmla="val 50581" name="adj"/>
            </a:avLst>
          </a:prstGeom>
          <a:solidFill>
            <a:srgbClr val="DDC0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899" name="Google Shape;899;p86"/>
          <p:cNvSpPr txBox="1"/>
          <p:nvPr/>
        </p:nvSpPr>
        <p:spPr>
          <a:xfrm>
            <a:off x="4622672" y="2549453"/>
            <a:ext cx="1705800" cy="585900"/>
          </a:xfrm>
          <a:prstGeom prst="rect">
            <a:avLst/>
          </a:prstGeom>
          <a:noFill/>
          <a:ln>
            <a:noFill/>
          </a:ln>
        </p:spPr>
        <p:txBody>
          <a:bodyPr anchorCtr="0" anchor="ctr" bIns="0" lIns="91425" spcFirstLastPara="1" rIns="0" wrap="square" tIns="0">
            <a:noAutofit/>
          </a:bodyPr>
          <a:lstStyle/>
          <a:p>
            <a:pPr indent="0" lvl="0" marL="0" rtl="0" algn="l">
              <a:lnSpc>
                <a:spcPct val="70000"/>
              </a:lnSpc>
              <a:spcBef>
                <a:spcPts val="0"/>
              </a:spcBef>
              <a:spcAft>
                <a:spcPts val="0"/>
              </a:spcAft>
              <a:buNone/>
            </a:pPr>
            <a:r>
              <a:rPr b="1" lang="en" sz="2600">
                <a:latin typeface="Barlow Semi Condensed"/>
                <a:ea typeface="Barlow Semi Condensed"/>
                <a:cs typeface="Barlow Semi Condensed"/>
                <a:sym typeface="Barlow Semi Condensed"/>
              </a:rPr>
              <a:t>Predict</a:t>
            </a:r>
            <a:endParaRPr b="1" sz="2600">
              <a:latin typeface="Barlow Semi Condensed"/>
              <a:ea typeface="Barlow Semi Condensed"/>
              <a:cs typeface="Barlow Semi Condensed"/>
              <a:sym typeface="Barlow Semi Condensed"/>
            </a:endParaRPr>
          </a:p>
        </p:txBody>
      </p:sp>
      <p:sp>
        <p:nvSpPr>
          <p:cNvPr id="900" name="Google Shape;900;p86"/>
          <p:cNvSpPr txBox="1"/>
          <p:nvPr/>
        </p:nvSpPr>
        <p:spPr>
          <a:xfrm>
            <a:off x="4622672" y="3191696"/>
            <a:ext cx="1801800" cy="659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latin typeface="Barlow Semi Condensed"/>
                <a:ea typeface="Barlow Semi Condensed"/>
                <a:cs typeface="Barlow Semi Condensed"/>
                <a:sym typeface="Barlow Semi Condensed"/>
              </a:rPr>
              <a:t>Introduce Likely Mutations</a:t>
            </a:r>
            <a:br>
              <a:rPr lang="en" sz="1200">
                <a:latin typeface="Barlow Semi Condensed"/>
                <a:ea typeface="Barlow Semi Condensed"/>
                <a:cs typeface="Barlow Semi Condensed"/>
                <a:sym typeface="Barlow Semi Condensed"/>
              </a:rPr>
            </a:br>
            <a:r>
              <a:rPr b="1" lang="en" sz="1200">
                <a:latin typeface="Barlow Semi Condensed"/>
                <a:ea typeface="Barlow Semi Condensed"/>
                <a:cs typeface="Barlow Semi Condensed"/>
                <a:sym typeface="Barlow Semi Condensed"/>
              </a:rPr>
              <a:t>(using transformer)</a:t>
            </a:r>
            <a:endParaRPr b="1" sz="1200">
              <a:latin typeface="Barlow Semi Condensed"/>
              <a:ea typeface="Barlow Semi Condensed"/>
              <a:cs typeface="Barlow Semi Condensed"/>
              <a:sym typeface="Barlow Semi Condensed"/>
            </a:endParaRPr>
          </a:p>
        </p:txBody>
      </p:sp>
      <p:sp>
        <p:nvSpPr>
          <p:cNvPr id="901" name="Google Shape;901;p86"/>
          <p:cNvSpPr/>
          <p:nvPr/>
        </p:nvSpPr>
        <p:spPr>
          <a:xfrm>
            <a:off x="6528852" y="2222050"/>
            <a:ext cx="2320800" cy="1717200"/>
          </a:xfrm>
          <a:prstGeom prst="roundRect">
            <a:avLst>
              <a:gd fmla="val 10795" name="adj"/>
            </a:avLst>
          </a:prstGeom>
          <a:solidFill>
            <a:srgbClr val="F3F3F3"/>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t/>
            </a:r>
            <a:endParaRPr sz="3200">
              <a:solidFill>
                <a:srgbClr val="E3E9BD"/>
              </a:solidFill>
              <a:latin typeface="Barlow Semi Condensed Black"/>
              <a:ea typeface="Barlow Semi Condensed Black"/>
              <a:cs typeface="Barlow Semi Condensed Black"/>
              <a:sym typeface="Barlow Semi Condensed Black"/>
            </a:endParaRPr>
          </a:p>
        </p:txBody>
      </p:sp>
      <p:sp>
        <p:nvSpPr>
          <p:cNvPr id="902" name="Google Shape;902;p86"/>
          <p:cNvSpPr/>
          <p:nvPr/>
        </p:nvSpPr>
        <p:spPr>
          <a:xfrm>
            <a:off x="6531875" y="2527007"/>
            <a:ext cx="1801800" cy="630300"/>
          </a:xfrm>
          <a:prstGeom prst="homePlate">
            <a:avLst>
              <a:gd fmla="val 50581"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903" name="Google Shape;903;p86"/>
          <p:cNvSpPr txBox="1"/>
          <p:nvPr/>
        </p:nvSpPr>
        <p:spPr>
          <a:xfrm>
            <a:off x="6531877" y="2549325"/>
            <a:ext cx="2320800" cy="585900"/>
          </a:xfrm>
          <a:prstGeom prst="rect">
            <a:avLst/>
          </a:prstGeom>
          <a:noFill/>
          <a:ln>
            <a:noFill/>
          </a:ln>
        </p:spPr>
        <p:txBody>
          <a:bodyPr anchorCtr="0" anchor="ctr" bIns="0" lIns="91425" spcFirstLastPara="1" rIns="0" wrap="square" tIns="0">
            <a:noAutofit/>
          </a:bodyPr>
          <a:lstStyle/>
          <a:p>
            <a:pPr indent="0" lvl="0" marL="0" rtl="0" algn="l">
              <a:lnSpc>
                <a:spcPct val="70000"/>
              </a:lnSpc>
              <a:spcBef>
                <a:spcPts val="0"/>
              </a:spcBef>
              <a:spcAft>
                <a:spcPts val="0"/>
              </a:spcAft>
              <a:buNone/>
            </a:pPr>
            <a:r>
              <a:rPr b="1" lang="en" sz="2600">
                <a:latin typeface="Barlow Semi Condensed"/>
                <a:ea typeface="Barlow Semi Condensed"/>
                <a:cs typeface="Barlow Semi Condensed"/>
                <a:sym typeface="Barlow Semi Condensed"/>
              </a:rPr>
              <a:t>Reclassify</a:t>
            </a:r>
            <a:endParaRPr b="1" sz="2600">
              <a:latin typeface="Barlow Semi Condensed"/>
              <a:ea typeface="Barlow Semi Condensed"/>
              <a:cs typeface="Barlow Semi Condensed"/>
              <a:sym typeface="Barlow Semi Condensed"/>
            </a:endParaRPr>
          </a:p>
        </p:txBody>
      </p:sp>
      <p:sp>
        <p:nvSpPr>
          <p:cNvPr id="904" name="Google Shape;904;p86"/>
          <p:cNvSpPr txBox="1"/>
          <p:nvPr/>
        </p:nvSpPr>
        <p:spPr>
          <a:xfrm>
            <a:off x="6528850" y="3191700"/>
            <a:ext cx="2417700" cy="84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latin typeface="Barlow Semi Condensed"/>
                <a:ea typeface="Barlow Semi Condensed"/>
                <a:cs typeface="Barlow Semi Condensed"/>
                <a:sym typeface="Barlow Semi Condensed"/>
              </a:rPr>
              <a:t>See if Species Classification Changes</a:t>
            </a:r>
            <a:br>
              <a:rPr lang="en" sz="1200">
                <a:latin typeface="Barlow Semi Condensed"/>
                <a:ea typeface="Barlow Semi Condensed"/>
                <a:cs typeface="Barlow Semi Condensed"/>
                <a:sym typeface="Barlow Semi Condensed"/>
              </a:rPr>
            </a:br>
            <a:r>
              <a:rPr b="1" lang="en" sz="1200">
                <a:latin typeface="Barlow Semi Condensed"/>
                <a:ea typeface="Barlow Semi Condensed"/>
                <a:cs typeface="Barlow Semi Condensed"/>
                <a:sym typeface="Barlow Semi Condensed"/>
              </a:rPr>
              <a:t>(using original multi-species CNN again)</a:t>
            </a:r>
            <a:endParaRPr b="1" sz="1200">
              <a:latin typeface="Barlow Semi Condensed"/>
              <a:ea typeface="Barlow Semi Condensed"/>
              <a:cs typeface="Barlow Semi Condensed"/>
              <a:sym typeface="Barlow Semi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Closing Thoughts</a:t>
            </a:r>
            <a:endParaRPr/>
          </a:p>
        </p:txBody>
      </p:sp>
      <p:sp>
        <p:nvSpPr>
          <p:cNvPr id="910" name="Google Shape;910;p8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has been an incredibly fun project that we plan on continuing to work on and improve.  Thanks to </a:t>
            </a:r>
            <a:r>
              <a:rPr lang="en"/>
              <a:t>Professor</a:t>
            </a:r>
            <a:r>
              <a:rPr lang="en"/>
              <a:t> Markus and Vineeth for teaching an amazing course this semester!</a:t>
            </a:r>
            <a:endParaRPr/>
          </a:p>
        </p:txBody>
      </p:sp>
      <p:sp>
        <p:nvSpPr>
          <p:cNvPr id="911" name="Google Shape;911;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12" name="Google Shape;912;p87"/>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Drawing a Conclusion</a:t>
            </a:r>
            <a:endParaRPr/>
          </a:p>
        </p:txBody>
      </p:sp>
      <p:sp>
        <p:nvSpPr>
          <p:cNvPr id="913" name="Google Shape;913;p8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pic>
        <p:nvPicPr>
          <p:cNvPr id="914" name="Google Shape;914;p87"/>
          <p:cNvPicPr preferRelativeResize="0"/>
          <p:nvPr/>
        </p:nvPicPr>
        <p:blipFill>
          <a:blip r:embed="rId3">
            <a:alphaModFix/>
          </a:blip>
          <a:stretch>
            <a:fillRect/>
          </a:stretch>
        </p:blipFill>
        <p:spPr>
          <a:xfrm>
            <a:off x="4941975" y="761900"/>
            <a:ext cx="3068526" cy="3068526"/>
          </a:xfrm>
          <a:prstGeom prst="rect">
            <a:avLst/>
          </a:prstGeom>
          <a:noFill/>
          <a:ln>
            <a:noFill/>
          </a:ln>
        </p:spPr>
      </p:pic>
      <p:sp>
        <p:nvSpPr>
          <p:cNvPr id="915" name="Google Shape;915;p87"/>
          <p:cNvSpPr txBox="1"/>
          <p:nvPr/>
        </p:nvSpPr>
        <p:spPr>
          <a:xfrm>
            <a:off x="4840475" y="3830425"/>
            <a:ext cx="34887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Professor Markus surfing through space (circa 2025)</a:t>
            </a:r>
            <a:endParaRPr sz="1000">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921" name="Google Shape;921;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hlink"/>
                </a:solidFill>
                <a:latin typeface="Times New Roman"/>
                <a:ea typeface="Times New Roman"/>
                <a:cs typeface="Times New Roman"/>
                <a:sym typeface="Times New Roman"/>
              </a:rPr>
              <a:t>Bruslind, Linda. “</a:t>
            </a:r>
            <a:r>
              <a:rPr lang="en" sz="1200" u="sng">
                <a:solidFill>
                  <a:schemeClr val="hlink"/>
                </a:solidFill>
                <a:latin typeface="Times New Roman"/>
                <a:ea typeface="Times New Roman"/>
                <a:cs typeface="Times New Roman"/>
                <a:sym typeface="Times New Roman"/>
                <a:hlinkClick r:id="rId3"/>
              </a:rPr>
              <a:t>22: The Viruses</a:t>
            </a:r>
            <a:r>
              <a:rPr lang="en" sz="1200">
                <a:solidFill>
                  <a:schemeClr val="hlink"/>
                </a:solidFill>
                <a:latin typeface="Times New Roman"/>
                <a:ea typeface="Times New Roman"/>
                <a:cs typeface="Times New Roman"/>
                <a:sym typeface="Times New Roman"/>
              </a:rPr>
              <a:t>.” </a:t>
            </a:r>
            <a:r>
              <a:rPr i="1" lang="en" sz="1200">
                <a:solidFill>
                  <a:schemeClr val="hlink"/>
                </a:solidFill>
                <a:latin typeface="Times New Roman"/>
                <a:ea typeface="Times New Roman"/>
                <a:cs typeface="Times New Roman"/>
                <a:sym typeface="Times New Roman"/>
              </a:rPr>
              <a:t>Biology LibreTexts</a:t>
            </a:r>
            <a:r>
              <a:rPr lang="en" sz="1200">
                <a:solidFill>
                  <a:schemeClr val="hlink"/>
                </a:solidFill>
                <a:latin typeface="Times New Roman"/>
                <a:ea typeface="Times New Roman"/>
                <a:cs typeface="Times New Roman"/>
                <a:sym typeface="Times New Roman"/>
              </a:rPr>
              <a:t>, 6 Feb. 2018, bio.libretexts.org/Bookshelves/Microbiology/Microbiology_%28Bruslind%29/22%3A_The_Viruses.</a:t>
            </a:r>
            <a:endParaRPr/>
          </a:p>
          <a:p>
            <a:pPr indent="0" lvl="0" marL="0" rtl="0" algn="l">
              <a:lnSpc>
                <a:spcPct val="100000"/>
              </a:lnSpc>
              <a:spcBef>
                <a:spcPts val="1200"/>
              </a:spcBef>
              <a:spcAft>
                <a:spcPts val="0"/>
              </a:spcAft>
              <a:buClr>
                <a:schemeClr val="hlink"/>
              </a:buClr>
              <a:buSzPts val="1100"/>
              <a:buFont typeface="Arial"/>
              <a:buNone/>
            </a:pPr>
            <a:r>
              <a:rPr lang="en" sz="1200">
                <a:solidFill>
                  <a:schemeClr val="hlink"/>
                </a:solidFill>
                <a:latin typeface="Times New Roman"/>
                <a:ea typeface="Times New Roman"/>
                <a:cs typeface="Times New Roman"/>
                <a:sym typeface="Times New Roman"/>
              </a:rPr>
              <a:t>Chen, Guowei, et al. “</a:t>
            </a:r>
            <a:r>
              <a:rPr lang="en" sz="1200" u="sng">
                <a:solidFill>
                  <a:schemeClr val="hlink"/>
                </a:solidFill>
                <a:latin typeface="Times New Roman"/>
                <a:ea typeface="Times New Roman"/>
                <a:cs typeface="Times New Roman"/>
                <a:sym typeface="Times New Roman"/>
                <a:hlinkClick r:id="rId4"/>
              </a:rPr>
              <a:t>RNAVirHost: A Machine Learning–Based Method for Predicting Hosts of RNA Viruses through Viral Genomes.</a:t>
            </a:r>
            <a:r>
              <a:rPr lang="en" sz="1200">
                <a:solidFill>
                  <a:schemeClr val="hlink"/>
                </a:solidFill>
                <a:latin typeface="Times New Roman"/>
                <a:ea typeface="Times New Roman"/>
                <a:cs typeface="Times New Roman"/>
                <a:sym typeface="Times New Roman"/>
              </a:rPr>
              <a:t>” </a:t>
            </a:r>
            <a:r>
              <a:rPr i="1" lang="en" sz="1200">
                <a:solidFill>
                  <a:schemeClr val="hlink"/>
                </a:solidFill>
                <a:latin typeface="Times New Roman"/>
                <a:ea typeface="Times New Roman"/>
                <a:cs typeface="Times New Roman"/>
                <a:sym typeface="Times New Roman"/>
              </a:rPr>
              <a:t>GigaScience</a:t>
            </a:r>
            <a:r>
              <a:rPr lang="en" sz="1200">
                <a:solidFill>
                  <a:schemeClr val="hlink"/>
                </a:solidFill>
                <a:latin typeface="Times New Roman"/>
                <a:ea typeface="Times New Roman"/>
                <a:cs typeface="Times New Roman"/>
                <a:sym typeface="Times New Roman"/>
              </a:rPr>
              <a:t>, vol. 13, 1 Jan. 2024, pmc.ncbi.nlm.nih.gov/articles/PMC11340644/, https://doi.org/10.1093/gigascience/giae059. Accessed 5 Dec. 2024.</a:t>
            </a:r>
            <a:endParaRPr sz="1200">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1200"/>
              </a:spcBef>
              <a:spcAft>
                <a:spcPts val="1200"/>
              </a:spcAft>
              <a:buNone/>
            </a:pPr>
            <a:r>
              <a:rPr lang="en" sz="1200">
                <a:solidFill>
                  <a:schemeClr val="hlink"/>
                </a:solidFill>
                <a:latin typeface="Times New Roman"/>
                <a:ea typeface="Times New Roman"/>
                <a:cs typeface="Times New Roman"/>
                <a:sym typeface="Times New Roman"/>
              </a:rPr>
              <a:t>Chaturvedi, Mayank, et al. “</a:t>
            </a:r>
            <a:r>
              <a:rPr lang="en" sz="1200" u="sng">
                <a:solidFill>
                  <a:schemeClr val="hlink"/>
                </a:solidFill>
                <a:latin typeface="Times New Roman"/>
                <a:ea typeface="Times New Roman"/>
                <a:cs typeface="Times New Roman"/>
                <a:sym typeface="Times New Roman"/>
                <a:hlinkClick r:id="rId5"/>
              </a:rPr>
              <a:t>Transformers in RNA Structure Prediction: A Review.</a:t>
            </a:r>
            <a:r>
              <a:rPr lang="en" sz="1200">
                <a:solidFill>
                  <a:schemeClr val="hlink"/>
                </a:solidFill>
                <a:latin typeface="Times New Roman"/>
                <a:ea typeface="Times New Roman"/>
                <a:cs typeface="Times New Roman"/>
                <a:sym typeface="Times New Roman"/>
              </a:rPr>
              <a:t>” </a:t>
            </a:r>
            <a:r>
              <a:rPr i="1" lang="en" sz="1200">
                <a:solidFill>
                  <a:schemeClr val="hlink"/>
                </a:solidFill>
                <a:latin typeface="Times New Roman"/>
                <a:ea typeface="Times New Roman"/>
                <a:cs typeface="Times New Roman"/>
                <a:sym typeface="Times New Roman"/>
              </a:rPr>
              <a:t>Computational and Structural Biotechnology Journal</a:t>
            </a:r>
            <a:r>
              <a:rPr lang="en" sz="1200">
                <a:solidFill>
                  <a:schemeClr val="hlink"/>
                </a:solidFill>
                <a:latin typeface="Times New Roman"/>
                <a:ea typeface="Times New Roman"/>
                <a:cs typeface="Times New Roman"/>
                <a:sym typeface="Times New Roman"/>
              </a:rPr>
              <a:t>, vol. 27, 17 Mar. 2025, pp. 1187–1203, www.sciencedirect.com/science/article/pii/S200103702500090X, https://doi.org/10.1016/j.csbj.2025.03.021.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340" name="Google Shape;340;p48"/>
          <p:cNvSpPr txBox="1"/>
          <p:nvPr/>
        </p:nvSpPr>
        <p:spPr>
          <a:xfrm>
            <a:off x="579710" y="385507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Autoencoder + Transformer</a:t>
            </a:r>
            <a:endParaRPr b="1" sz="2950">
              <a:solidFill>
                <a:srgbClr val="666666"/>
              </a:solidFill>
              <a:latin typeface="Merriweather"/>
              <a:ea typeface="Merriweather"/>
              <a:cs typeface="Merriweather"/>
              <a:sym typeface="Merriweather"/>
            </a:endParaRPr>
          </a:p>
        </p:txBody>
      </p:sp>
      <p:sp>
        <p:nvSpPr>
          <p:cNvPr id="341" name="Google Shape;341;p48"/>
          <p:cNvSpPr txBox="1"/>
          <p:nvPr/>
        </p:nvSpPr>
        <p:spPr>
          <a:xfrm>
            <a:off x="644910" y="3341425"/>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Identifying Predictive RNA Regions</a:t>
            </a:r>
            <a:endParaRPr b="1" sz="2950">
              <a:solidFill>
                <a:srgbClr val="666666"/>
              </a:solidFill>
              <a:latin typeface="Merriweather"/>
              <a:ea typeface="Merriweather"/>
              <a:cs typeface="Merriweather"/>
              <a:sym typeface="Merriweather"/>
            </a:endParaRPr>
          </a:p>
        </p:txBody>
      </p:sp>
      <p:sp>
        <p:nvSpPr>
          <p:cNvPr id="342" name="Google Shape;342;p48"/>
          <p:cNvSpPr txBox="1"/>
          <p:nvPr/>
        </p:nvSpPr>
        <p:spPr>
          <a:xfrm>
            <a:off x="187892" y="34134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7.</a:t>
            </a:r>
            <a:endParaRPr b="1" sz="1450">
              <a:solidFill>
                <a:srgbClr val="666666"/>
              </a:solidFill>
              <a:latin typeface="Merriweather"/>
              <a:ea typeface="Merriweather"/>
              <a:cs typeface="Merriweather"/>
              <a:sym typeface="Merriweather"/>
            </a:endParaRPr>
          </a:p>
        </p:txBody>
      </p:sp>
      <p:grpSp>
        <p:nvGrpSpPr>
          <p:cNvPr id="343" name="Google Shape;343;p48"/>
          <p:cNvGrpSpPr/>
          <p:nvPr/>
        </p:nvGrpSpPr>
        <p:grpSpPr>
          <a:xfrm>
            <a:off x="187892" y="2829738"/>
            <a:ext cx="8768219" cy="493800"/>
            <a:chOff x="187892" y="2829738"/>
            <a:chExt cx="8768219" cy="493800"/>
          </a:xfrm>
        </p:grpSpPr>
        <p:sp>
          <p:nvSpPr>
            <p:cNvPr id="344" name="Google Shape;344;p48"/>
            <p:cNvSpPr txBox="1"/>
            <p:nvPr/>
          </p:nvSpPr>
          <p:spPr>
            <a:xfrm>
              <a:off x="644910" y="2829738"/>
              <a:ext cx="8311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Multi species Classification CNN</a:t>
              </a:r>
              <a:endParaRPr b="1" sz="2950">
                <a:solidFill>
                  <a:srgbClr val="666666"/>
                </a:solidFill>
                <a:latin typeface="Merriweather"/>
                <a:ea typeface="Merriweather"/>
                <a:cs typeface="Merriweather"/>
                <a:sym typeface="Merriweather"/>
              </a:endParaRPr>
            </a:p>
          </p:txBody>
        </p:sp>
        <p:sp>
          <p:nvSpPr>
            <p:cNvPr id="345" name="Google Shape;345;p48"/>
            <p:cNvSpPr txBox="1"/>
            <p:nvPr/>
          </p:nvSpPr>
          <p:spPr>
            <a:xfrm>
              <a:off x="187892" y="290173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6.</a:t>
              </a:r>
              <a:endParaRPr b="1" sz="1450">
                <a:solidFill>
                  <a:srgbClr val="666666"/>
                </a:solidFill>
                <a:latin typeface="Merriweather"/>
                <a:ea typeface="Merriweather"/>
                <a:cs typeface="Merriweather"/>
                <a:sym typeface="Merriweather"/>
              </a:endParaRPr>
            </a:p>
          </p:txBody>
        </p:sp>
      </p:grpSp>
      <p:grpSp>
        <p:nvGrpSpPr>
          <p:cNvPr id="346" name="Google Shape;346;p48"/>
          <p:cNvGrpSpPr/>
          <p:nvPr/>
        </p:nvGrpSpPr>
        <p:grpSpPr>
          <a:xfrm>
            <a:off x="187892" y="419664"/>
            <a:ext cx="7500719" cy="493800"/>
            <a:chOff x="187892" y="419664"/>
            <a:chExt cx="7500719" cy="493800"/>
          </a:xfrm>
        </p:grpSpPr>
        <p:sp>
          <p:nvSpPr>
            <p:cNvPr id="347" name="Google Shape;347;p48"/>
            <p:cNvSpPr txBox="1"/>
            <p:nvPr/>
          </p:nvSpPr>
          <p:spPr>
            <a:xfrm>
              <a:off x="644910" y="41966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accent2"/>
                  </a:solidFill>
                  <a:latin typeface="Merriweather"/>
                  <a:ea typeface="Merriweather"/>
                  <a:cs typeface="Merriweather"/>
                  <a:sym typeface="Merriweather"/>
                </a:rPr>
                <a:t>Defining the Problem</a:t>
              </a:r>
              <a:endParaRPr b="1" sz="2950">
                <a:solidFill>
                  <a:schemeClr val="accent2"/>
                </a:solidFill>
                <a:latin typeface="Merriweather"/>
                <a:ea typeface="Merriweather"/>
                <a:cs typeface="Merriweather"/>
                <a:sym typeface="Merriweather"/>
              </a:endParaRPr>
            </a:p>
          </p:txBody>
        </p:sp>
        <p:sp>
          <p:nvSpPr>
            <p:cNvPr id="348" name="Google Shape;348;p48"/>
            <p:cNvSpPr txBox="1"/>
            <p:nvPr/>
          </p:nvSpPr>
          <p:spPr>
            <a:xfrm>
              <a:off x="187892" y="49166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4"/>
                  </a:solidFill>
                  <a:latin typeface="Merriweather"/>
                  <a:ea typeface="Merriweather"/>
                  <a:cs typeface="Merriweather"/>
                  <a:sym typeface="Merriweather"/>
                </a:rPr>
                <a:t>1.</a:t>
              </a:r>
              <a:endParaRPr b="1" sz="1450">
                <a:solidFill>
                  <a:schemeClr val="accent4"/>
                </a:solidFill>
                <a:latin typeface="Merriweather"/>
                <a:ea typeface="Merriweather"/>
                <a:cs typeface="Merriweather"/>
                <a:sym typeface="Merriweather"/>
              </a:endParaRPr>
            </a:p>
          </p:txBody>
        </p:sp>
      </p:grpSp>
      <p:grpSp>
        <p:nvGrpSpPr>
          <p:cNvPr id="349" name="Google Shape;349;p48"/>
          <p:cNvGrpSpPr/>
          <p:nvPr/>
        </p:nvGrpSpPr>
        <p:grpSpPr>
          <a:xfrm>
            <a:off x="187892" y="913198"/>
            <a:ext cx="7500719" cy="493800"/>
            <a:chOff x="187892" y="913198"/>
            <a:chExt cx="7500719" cy="493800"/>
          </a:xfrm>
        </p:grpSpPr>
        <p:sp>
          <p:nvSpPr>
            <p:cNvPr id="350" name="Google Shape;350;p48"/>
            <p:cNvSpPr txBox="1"/>
            <p:nvPr/>
          </p:nvSpPr>
          <p:spPr>
            <a:xfrm>
              <a:off x="644910" y="91319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chemeClr val="dk1"/>
                  </a:solidFill>
                  <a:latin typeface="Merriweather"/>
                  <a:ea typeface="Merriweather"/>
                  <a:cs typeface="Merriweather"/>
                  <a:sym typeface="Merriweather"/>
                </a:rPr>
                <a:t>Data Source</a:t>
              </a:r>
              <a:endParaRPr b="1" sz="2950">
                <a:solidFill>
                  <a:schemeClr val="dk1"/>
                </a:solidFill>
                <a:latin typeface="Merriweather"/>
                <a:ea typeface="Merriweather"/>
                <a:cs typeface="Merriweather"/>
                <a:sym typeface="Merriweather"/>
              </a:endParaRPr>
            </a:p>
          </p:txBody>
        </p:sp>
        <p:sp>
          <p:nvSpPr>
            <p:cNvPr id="351" name="Google Shape;351;p48"/>
            <p:cNvSpPr txBox="1"/>
            <p:nvPr/>
          </p:nvSpPr>
          <p:spPr>
            <a:xfrm>
              <a:off x="187892" y="98519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grpSp>
      <p:grpSp>
        <p:nvGrpSpPr>
          <p:cNvPr id="352" name="Google Shape;352;p48"/>
          <p:cNvGrpSpPr/>
          <p:nvPr/>
        </p:nvGrpSpPr>
        <p:grpSpPr>
          <a:xfrm>
            <a:off x="187892" y="1885447"/>
            <a:ext cx="7500719" cy="493800"/>
            <a:chOff x="187892" y="1885447"/>
            <a:chExt cx="7500719" cy="493800"/>
          </a:xfrm>
        </p:grpSpPr>
        <p:sp>
          <p:nvSpPr>
            <p:cNvPr id="353" name="Google Shape;353;p48"/>
            <p:cNvSpPr txBox="1"/>
            <p:nvPr/>
          </p:nvSpPr>
          <p:spPr>
            <a:xfrm>
              <a:off x="187892" y="1957447"/>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4.</a:t>
              </a:r>
              <a:endParaRPr b="1" sz="1450">
                <a:solidFill>
                  <a:srgbClr val="666666"/>
                </a:solidFill>
                <a:latin typeface="Merriweather"/>
                <a:ea typeface="Merriweather"/>
                <a:cs typeface="Merriweather"/>
                <a:sym typeface="Merriweather"/>
              </a:endParaRPr>
            </a:p>
          </p:txBody>
        </p:sp>
        <p:sp>
          <p:nvSpPr>
            <p:cNvPr id="354" name="Google Shape;354;p48"/>
            <p:cNvSpPr txBox="1"/>
            <p:nvPr/>
          </p:nvSpPr>
          <p:spPr>
            <a:xfrm>
              <a:off x="644910" y="1885447"/>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ANN</a:t>
              </a:r>
              <a:endParaRPr b="1" sz="2950">
                <a:solidFill>
                  <a:srgbClr val="666666"/>
                </a:solidFill>
                <a:latin typeface="Merriweather"/>
                <a:ea typeface="Merriweather"/>
                <a:cs typeface="Merriweather"/>
                <a:sym typeface="Merriweather"/>
              </a:endParaRPr>
            </a:p>
          </p:txBody>
        </p:sp>
      </p:grpSp>
      <p:grpSp>
        <p:nvGrpSpPr>
          <p:cNvPr id="355" name="Google Shape;355;p48"/>
          <p:cNvGrpSpPr/>
          <p:nvPr/>
        </p:nvGrpSpPr>
        <p:grpSpPr>
          <a:xfrm>
            <a:off x="187892" y="1415548"/>
            <a:ext cx="7500719" cy="493800"/>
            <a:chOff x="187892" y="1415548"/>
            <a:chExt cx="7500719" cy="493800"/>
          </a:xfrm>
        </p:grpSpPr>
        <p:sp>
          <p:nvSpPr>
            <p:cNvPr id="356" name="Google Shape;356;p48"/>
            <p:cNvSpPr txBox="1"/>
            <p:nvPr/>
          </p:nvSpPr>
          <p:spPr>
            <a:xfrm>
              <a:off x="187892" y="148754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3.</a:t>
              </a:r>
              <a:endParaRPr b="1" sz="1450">
                <a:solidFill>
                  <a:srgbClr val="666666"/>
                </a:solidFill>
                <a:latin typeface="Merriweather"/>
                <a:ea typeface="Merriweather"/>
                <a:cs typeface="Merriweather"/>
                <a:sym typeface="Merriweather"/>
              </a:endParaRPr>
            </a:p>
          </p:txBody>
        </p:sp>
        <p:sp>
          <p:nvSpPr>
            <p:cNvPr id="357" name="Google Shape;357;p48"/>
            <p:cNvSpPr txBox="1"/>
            <p:nvPr/>
          </p:nvSpPr>
          <p:spPr>
            <a:xfrm>
              <a:off x="644910" y="1415548"/>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Data Cleaning / EDA</a:t>
              </a:r>
              <a:endParaRPr b="1" sz="2950">
                <a:solidFill>
                  <a:srgbClr val="666666"/>
                </a:solidFill>
                <a:latin typeface="Merriweather"/>
                <a:ea typeface="Merriweather"/>
                <a:cs typeface="Merriweather"/>
                <a:sym typeface="Merriweather"/>
              </a:endParaRPr>
            </a:p>
          </p:txBody>
        </p:sp>
      </p:grpSp>
      <p:grpSp>
        <p:nvGrpSpPr>
          <p:cNvPr id="358" name="Google Shape;358;p48"/>
          <p:cNvGrpSpPr/>
          <p:nvPr/>
        </p:nvGrpSpPr>
        <p:grpSpPr>
          <a:xfrm>
            <a:off x="187892" y="2356232"/>
            <a:ext cx="7500719" cy="493800"/>
            <a:chOff x="187892" y="2356232"/>
            <a:chExt cx="7500719" cy="493800"/>
          </a:xfrm>
        </p:grpSpPr>
        <p:sp>
          <p:nvSpPr>
            <p:cNvPr id="359" name="Google Shape;359;p48"/>
            <p:cNvSpPr txBox="1"/>
            <p:nvPr/>
          </p:nvSpPr>
          <p:spPr>
            <a:xfrm>
              <a:off x="187892" y="242823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5.</a:t>
              </a:r>
              <a:endParaRPr b="1" sz="1450">
                <a:solidFill>
                  <a:srgbClr val="666666"/>
                </a:solidFill>
                <a:latin typeface="Merriweather"/>
                <a:ea typeface="Merriweather"/>
                <a:cs typeface="Merriweather"/>
                <a:sym typeface="Merriweather"/>
              </a:endParaRPr>
            </a:p>
          </p:txBody>
        </p:sp>
        <p:sp>
          <p:nvSpPr>
            <p:cNvPr id="360" name="Google Shape;360;p48"/>
            <p:cNvSpPr txBox="1"/>
            <p:nvPr/>
          </p:nvSpPr>
          <p:spPr>
            <a:xfrm>
              <a:off x="644910" y="2356232"/>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Binary classification CNN</a:t>
              </a:r>
              <a:endParaRPr b="1" sz="2950">
                <a:solidFill>
                  <a:srgbClr val="666666"/>
                </a:solidFill>
                <a:latin typeface="Merriweather"/>
                <a:ea typeface="Merriweather"/>
                <a:cs typeface="Merriweather"/>
                <a:sym typeface="Merriweather"/>
              </a:endParaRPr>
            </a:p>
          </p:txBody>
        </p:sp>
      </p:grpSp>
      <p:sp>
        <p:nvSpPr>
          <p:cNvPr id="361" name="Google Shape;361;p48"/>
          <p:cNvSpPr txBox="1"/>
          <p:nvPr/>
        </p:nvSpPr>
        <p:spPr>
          <a:xfrm>
            <a:off x="187892" y="3927078"/>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8.</a:t>
            </a:r>
            <a:endParaRPr b="1" sz="1450">
              <a:solidFill>
                <a:srgbClr val="666666"/>
              </a:solidFill>
              <a:latin typeface="Merriweather"/>
              <a:ea typeface="Merriweather"/>
              <a:cs typeface="Merriweather"/>
              <a:sym typeface="Merriweather"/>
            </a:endParaRPr>
          </a:p>
        </p:txBody>
      </p:sp>
      <p:grpSp>
        <p:nvGrpSpPr>
          <p:cNvPr id="362" name="Google Shape;362;p48"/>
          <p:cNvGrpSpPr/>
          <p:nvPr/>
        </p:nvGrpSpPr>
        <p:grpSpPr>
          <a:xfrm>
            <a:off x="187892" y="4326625"/>
            <a:ext cx="5610599" cy="493800"/>
            <a:chOff x="187892" y="4326625"/>
            <a:chExt cx="5610599" cy="493800"/>
          </a:xfrm>
        </p:grpSpPr>
        <p:sp>
          <p:nvSpPr>
            <p:cNvPr id="363" name="Google Shape;363;p48"/>
            <p:cNvSpPr txBox="1"/>
            <p:nvPr/>
          </p:nvSpPr>
          <p:spPr>
            <a:xfrm>
              <a:off x="579690" y="4326625"/>
              <a:ext cx="52188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50">
                  <a:solidFill>
                    <a:srgbClr val="666666"/>
                  </a:solidFill>
                  <a:latin typeface="Merriweather"/>
                  <a:ea typeface="Merriweather"/>
                  <a:cs typeface="Merriweather"/>
                  <a:sym typeface="Merriweather"/>
                </a:rPr>
                <a:t>Conclusion and Next Steps</a:t>
              </a:r>
              <a:endParaRPr b="1" sz="2950">
                <a:solidFill>
                  <a:srgbClr val="666666"/>
                </a:solidFill>
                <a:latin typeface="Merriweather"/>
                <a:ea typeface="Merriweather"/>
                <a:cs typeface="Merriweather"/>
                <a:sym typeface="Merriweather"/>
              </a:endParaRPr>
            </a:p>
          </p:txBody>
        </p:sp>
        <p:sp>
          <p:nvSpPr>
            <p:cNvPr id="364" name="Google Shape;364;p48"/>
            <p:cNvSpPr txBox="1"/>
            <p:nvPr/>
          </p:nvSpPr>
          <p:spPr>
            <a:xfrm>
              <a:off x="187892" y="439862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666666"/>
                  </a:solidFill>
                  <a:latin typeface="Merriweather"/>
                  <a:ea typeface="Merriweather"/>
                  <a:cs typeface="Merriweather"/>
                  <a:sym typeface="Merriweather"/>
                </a:rPr>
                <a:t>9.</a:t>
              </a:r>
              <a:endParaRPr b="1" sz="1450">
                <a:solidFill>
                  <a:srgbClr val="666666"/>
                </a:solidFill>
                <a:latin typeface="Merriweather"/>
                <a:ea typeface="Merriweather"/>
                <a:cs typeface="Merriweather"/>
                <a:sym typeface="Merriweather"/>
              </a:endParaRPr>
            </a:p>
          </p:txBody>
        </p:sp>
      </p:grpSp>
      <p:sp>
        <p:nvSpPr>
          <p:cNvPr id="365" name="Google Shape;36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endParaRPr/>
          </a:p>
        </p:txBody>
      </p:sp>
      <p:sp>
        <p:nvSpPr>
          <p:cNvPr id="371" name="Google Shape;371;p49"/>
          <p:cNvSpPr txBox="1"/>
          <p:nvPr>
            <p:ph idx="4294967295" type="body"/>
          </p:nvPr>
        </p:nvSpPr>
        <p:spPr>
          <a:xfrm>
            <a:off x="273750" y="1167925"/>
            <a:ext cx="3567300" cy="35919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Public dataset hosted by the </a:t>
            </a:r>
            <a:r>
              <a:rPr b="1" lang="en" sz="1600"/>
              <a:t>NCBI Virus Sequence Portal</a:t>
            </a:r>
            <a:endParaRPr b="1" sz="1600"/>
          </a:p>
          <a:p>
            <a:pPr indent="-330200" lvl="0" marL="457200" rtl="0" algn="l">
              <a:lnSpc>
                <a:spcPct val="115000"/>
              </a:lnSpc>
              <a:spcBef>
                <a:spcPts val="0"/>
              </a:spcBef>
              <a:spcAft>
                <a:spcPts val="0"/>
              </a:spcAft>
              <a:buSzPts val="1600"/>
              <a:buChar char="●"/>
            </a:pPr>
            <a:r>
              <a:rPr lang="en" sz="1600"/>
              <a:t>Focused on </a:t>
            </a:r>
            <a:r>
              <a:rPr b="1" lang="en" sz="1600"/>
              <a:t>nucleotide sequences</a:t>
            </a:r>
            <a:r>
              <a:rPr lang="en" sz="1600"/>
              <a:t> of RNA viruses</a:t>
            </a:r>
            <a:endParaRPr sz="1600"/>
          </a:p>
          <a:p>
            <a:pPr indent="-330200" lvl="0" marL="457200" rtl="0" algn="l">
              <a:lnSpc>
                <a:spcPct val="115000"/>
              </a:lnSpc>
              <a:spcBef>
                <a:spcPts val="0"/>
              </a:spcBef>
              <a:spcAft>
                <a:spcPts val="0"/>
              </a:spcAft>
              <a:buSzPts val="1600"/>
              <a:buChar char="●"/>
            </a:pPr>
            <a:r>
              <a:rPr lang="en" sz="1600"/>
              <a:t>Includes </a:t>
            </a:r>
            <a:r>
              <a:rPr b="1" lang="en" sz="1600"/>
              <a:t>many virus types</a:t>
            </a:r>
            <a:endParaRPr b="1" sz="1600"/>
          </a:p>
          <a:p>
            <a:pPr indent="-330200" lvl="0" marL="457200" rtl="0" algn="l">
              <a:lnSpc>
                <a:spcPct val="115000"/>
              </a:lnSpc>
              <a:spcBef>
                <a:spcPts val="0"/>
              </a:spcBef>
              <a:spcAft>
                <a:spcPts val="0"/>
              </a:spcAft>
              <a:buSzPts val="1600"/>
              <a:buChar char="●"/>
            </a:pPr>
            <a:r>
              <a:rPr lang="en" sz="1600"/>
              <a:t>Dataset includes:</a:t>
            </a:r>
            <a:endParaRPr sz="1600"/>
          </a:p>
          <a:p>
            <a:pPr indent="-330200" lvl="1" marL="914400" rtl="0" algn="l">
              <a:lnSpc>
                <a:spcPct val="115000"/>
              </a:lnSpc>
              <a:spcBef>
                <a:spcPts val="0"/>
              </a:spcBef>
              <a:spcAft>
                <a:spcPts val="0"/>
              </a:spcAft>
              <a:buSzPts val="1600"/>
              <a:buChar char="○"/>
            </a:pPr>
            <a:r>
              <a:rPr lang="en" sz="1600"/>
              <a:t>Metadata (host/viral family/etc.)</a:t>
            </a:r>
            <a:endParaRPr sz="1600"/>
          </a:p>
          <a:p>
            <a:pPr indent="-330200" lvl="1" marL="914400" rtl="0" algn="l">
              <a:lnSpc>
                <a:spcPct val="115000"/>
              </a:lnSpc>
              <a:spcBef>
                <a:spcPts val="0"/>
              </a:spcBef>
              <a:spcAft>
                <a:spcPts val="0"/>
              </a:spcAft>
              <a:buSzPts val="1600"/>
              <a:buChar char="○"/>
            </a:pPr>
            <a:r>
              <a:rPr lang="en" sz="1600"/>
              <a:t>Genomic Sequences</a:t>
            </a:r>
            <a:endParaRPr sz="1600"/>
          </a:p>
        </p:txBody>
      </p:sp>
      <p:pic>
        <p:nvPicPr>
          <p:cNvPr id="372" name="Google Shape;372;p49"/>
          <p:cNvPicPr preferRelativeResize="0"/>
          <p:nvPr/>
        </p:nvPicPr>
        <p:blipFill>
          <a:blip r:embed="rId3">
            <a:alphaModFix/>
          </a:blip>
          <a:stretch>
            <a:fillRect/>
          </a:stretch>
        </p:blipFill>
        <p:spPr>
          <a:xfrm>
            <a:off x="2308200" y="485775"/>
            <a:ext cx="2104226" cy="491175"/>
          </a:xfrm>
          <a:prstGeom prst="rect">
            <a:avLst/>
          </a:prstGeom>
          <a:noFill/>
          <a:ln>
            <a:noFill/>
          </a:ln>
        </p:spPr>
      </p:pic>
      <p:pic>
        <p:nvPicPr>
          <p:cNvPr id="373" name="Google Shape;373;p49"/>
          <p:cNvPicPr preferRelativeResize="0"/>
          <p:nvPr/>
        </p:nvPicPr>
        <p:blipFill>
          <a:blip r:embed="rId4">
            <a:alphaModFix/>
          </a:blip>
          <a:stretch>
            <a:fillRect/>
          </a:stretch>
        </p:blipFill>
        <p:spPr>
          <a:xfrm>
            <a:off x="3919874" y="1278029"/>
            <a:ext cx="5026752" cy="28369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311700" y="1152475"/>
            <a:ext cx="4112700" cy="3563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hlink"/>
              </a:buClr>
              <a:buSzPts val="1600"/>
              <a:buChar char="●"/>
            </a:pPr>
            <a:r>
              <a:rPr lang="en" sz="1600">
                <a:solidFill>
                  <a:schemeClr val="hlink"/>
                </a:solidFill>
              </a:rPr>
              <a:t>RNA viruses are responsible for many high-impact diseases:</a:t>
            </a:r>
            <a:endParaRPr sz="1600">
              <a:solidFill>
                <a:schemeClr val="hlink"/>
              </a:solidFill>
            </a:endParaRPr>
          </a:p>
          <a:p>
            <a:pPr indent="-330200" lvl="0" marL="457200" rtl="0" algn="l">
              <a:spcBef>
                <a:spcPts val="0"/>
              </a:spcBef>
              <a:spcAft>
                <a:spcPts val="0"/>
              </a:spcAft>
              <a:buClr>
                <a:schemeClr val="hlink"/>
              </a:buClr>
              <a:buSzPts val="1600"/>
              <a:buChar char="●"/>
            </a:pPr>
            <a:r>
              <a:rPr lang="en" sz="1600">
                <a:solidFill>
                  <a:schemeClr val="hlink"/>
                </a:solidFill>
              </a:rPr>
              <a:t>High mutation rates</a:t>
            </a:r>
            <a:endParaRPr sz="1600">
              <a:solidFill>
                <a:schemeClr val="hlink"/>
              </a:solidFill>
            </a:endParaRPr>
          </a:p>
          <a:p>
            <a:pPr indent="-330200" lvl="0" marL="457200" rtl="0" algn="l">
              <a:spcBef>
                <a:spcPts val="0"/>
              </a:spcBef>
              <a:spcAft>
                <a:spcPts val="0"/>
              </a:spcAft>
              <a:buClr>
                <a:schemeClr val="hlink"/>
              </a:buClr>
              <a:buSzPts val="1600"/>
              <a:buChar char="●"/>
            </a:pPr>
            <a:r>
              <a:rPr lang="en" sz="1600">
                <a:solidFill>
                  <a:schemeClr val="hlink"/>
                </a:solidFill>
              </a:rPr>
              <a:t>Early detection of host specificity </a:t>
            </a:r>
            <a:r>
              <a:rPr lang="en" sz="1600">
                <a:solidFill>
                  <a:schemeClr val="hlink"/>
                </a:solidFill>
              </a:rPr>
              <a:t>can:</a:t>
            </a:r>
            <a:endParaRPr sz="1600">
              <a:solidFill>
                <a:schemeClr val="hlink"/>
              </a:solidFill>
            </a:endParaRPr>
          </a:p>
          <a:p>
            <a:pPr indent="-330200" lvl="1" marL="914400" rtl="0" algn="l">
              <a:spcBef>
                <a:spcPts val="0"/>
              </a:spcBef>
              <a:spcAft>
                <a:spcPts val="0"/>
              </a:spcAft>
              <a:buClr>
                <a:schemeClr val="hlink"/>
              </a:buClr>
              <a:buSzPts val="1600"/>
              <a:buChar char="○"/>
            </a:pPr>
            <a:r>
              <a:rPr lang="en" sz="1600">
                <a:solidFill>
                  <a:schemeClr val="hlink"/>
                </a:solidFill>
              </a:rPr>
              <a:t>Support outbreak monitoring</a:t>
            </a:r>
            <a:endParaRPr sz="1600">
              <a:solidFill>
                <a:schemeClr val="hlink"/>
              </a:solidFill>
            </a:endParaRPr>
          </a:p>
          <a:p>
            <a:pPr indent="-330200" lvl="1" marL="914400" rtl="0" algn="l">
              <a:spcBef>
                <a:spcPts val="0"/>
              </a:spcBef>
              <a:spcAft>
                <a:spcPts val="0"/>
              </a:spcAft>
              <a:buClr>
                <a:schemeClr val="hlink"/>
              </a:buClr>
              <a:buSzPts val="1600"/>
              <a:buChar char="○"/>
            </a:pPr>
            <a:r>
              <a:rPr lang="en" sz="1600">
                <a:solidFill>
                  <a:schemeClr val="hlink"/>
                </a:solidFill>
              </a:rPr>
              <a:t>Aid in vaccine development</a:t>
            </a:r>
            <a:endParaRPr sz="1600">
              <a:solidFill>
                <a:schemeClr val="hlink"/>
              </a:solidFill>
            </a:endParaRPr>
          </a:p>
          <a:p>
            <a:pPr indent="-330200" lvl="1" marL="914400" rtl="0" algn="l">
              <a:spcBef>
                <a:spcPts val="0"/>
              </a:spcBef>
              <a:spcAft>
                <a:spcPts val="0"/>
              </a:spcAft>
              <a:buClr>
                <a:schemeClr val="hlink"/>
              </a:buClr>
              <a:buSzPts val="1600"/>
              <a:buChar char="○"/>
            </a:pPr>
            <a:r>
              <a:rPr lang="en" sz="1600">
                <a:solidFill>
                  <a:schemeClr val="hlink"/>
                </a:solidFill>
              </a:rPr>
              <a:t>Enhance biosecurity &amp; pandemic preparedness</a:t>
            </a:r>
            <a:endParaRPr sz="1600">
              <a:solidFill>
                <a:schemeClr val="hlink"/>
              </a:solidFill>
            </a:endParaRPr>
          </a:p>
          <a:p>
            <a:pPr indent="0" lvl="0" marL="0" rtl="0" algn="l">
              <a:spcBef>
                <a:spcPts val="1200"/>
              </a:spcBef>
              <a:spcAft>
                <a:spcPts val="1200"/>
              </a:spcAft>
              <a:buNone/>
            </a:pPr>
            <a:r>
              <a:t/>
            </a:r>
            <a:endParaRPr sz="1600"/>
          </a:p>
        </p:txBody>
      </p:sp>
      <p:sp>
        <p:nvSpPr>
          <p:cNvPr id="379" name="Google Shape;37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Study RNA Viruses?</a:t>
            </a:r>
            <a:endParaRPr/>
          </a:p>
        </p:txBody>
      </p:sp>
      <p:pic>
        <p:nvPicPr>
          <p:cNvPr id="380" name="Google Shape;380;p50" title="pngwing.com.png"/>
          <p:cNvPicPr preferRelativeResize="0"/>
          <p:nvPr/>
        </p:nvPicPr>
        <p:blipFill>
          <a:blip r:embed="rId3">
            <a:alphaModFix/>
          </a:blip>
          <a:stretch>
            <a:fillRect/>
          </a:stretch>
        </p:blipFill>
        <p:spPr>
          <a:xfrm>
            <a:off x="4215301" y="575650"/>
            <a:ext cx="4928701" cy="433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our Viral RNA Types</a:t>
            </a:r>
            <a:endParaRPr/>
          </a:p>
        </p:txBody>
      </p:sp>
      <p:sp>
        <p:nvSpPr>
          <p:cNvPr id="386" name="Google Shape;386;p5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RNA genome must first be transcribed to +ssRNA</a:t>
            </a:r>
            <a:endParaRPr/>
          </a:p>
          <a:p>
            <a:pPr indent="-304800" lvl="0" marL="457200" rtl="0" algn="l">
              <a:spcBef>
                <a:spcPts val="0"/>
              </a:spcBef>
              <a:spcAft>
                <a:spcPts val="0"/>
              </a:spcAft>
              <a:buSzPts val="1200"/>
              <a:buChar char="●"/>
            </a:pPr>
            <a:r>
              <a:rPr lang="en"/>
              <a:t>Ex. Influenza, Ebola, Rabies</a:t>
            </a:r>
            <a:endParaRPr/>
          </a:p>
        </p:txBody>
      </p:sp>
      <p:sp>
        <p:nvSpPr>
          <p:cNvPr id="387" name="Google Shape;387;p5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RNA genome can be directly translated into proteins by host ribosome</a:t>
            </a:r>
            <a:endParaRPr/>
          </a:p>
          <a:p>
            <a:pPr indent="-304800" lvl="0" marL="457200" rtl="0" algn="l">
              <a:spcBef>
                <a:spcPts val="0"/>
              </a:spcBef>
              <a:spcAft>
                <a:spcPts val="0"/>
              </a:spcAft>
              <a:buSzPts val="1200"/>
              <a:buChar char="●"/>
            </a:pPr>
            <a:r>
              <a:rPr lang="en"/>
              <a:t>Ex. SARS-CoV-2, Zika, Dengue</a:t>
            </a:r>
            <a:endParaRPr/>
          </a:p>
        </p:txBody>
      </p:sp>
      <p:sp>
        <p:nvSpPr>
          <p:cNvPr id="388" name="Google Shape;388;p51"/>
          <p:cNvSpPr/>
          <p:nvPr>
            <p:ph idx="2" type="pic"/>
          </p:nvPr>
        </p:nvSpPr>
        <p:spPr>
          <a:xfrm>
            <a:off x="4804825" y="1133300"/>
            <a:ext cx="4027500" cy="2392800"/>
          </a:xfrm>
          <a:prstGeom prst="rect">
            <a:avLst/>
          </a:prstGeom>
        </p:spPr>
      </p:sp>
      <p:pic>
        <p:nvPicPr>
          <p:cNvPr id="389" name="Google Shape;389;p51" title="image.jpeg"/>
          <p:cNvPicPr preferRelativeResize="0"/>
          <p:nvPr>
            <p:ph idx="3" type="pic"/>
          </p:nvPr>
        </p:nvPicPr>
        <p:blipFill rotWithShape="1">
          <a:blip r:embed="rId3">
            <a:alphaModFix/>
          </a:blip>
          <a:srcRect b="30541" l="0" r="0" t="0"/>
          <a:stretch/>
        </p:blipFill>
        <p:spPr>
          <a:xfrm>
            <a:off x="311725" y="1133300"/>
            <a:ext cx="4027500" cy="2192525"/>
          </a:xfrm>
          <a:prstGeom prst="rect">
            <a:avLst/>
          </a:prstGeom>
        </p:spPr>
      </p:pic>
      <p:sp>
        <p:nvSpPr>
          <p:cNvPr id="390" name="Google Shape;390;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+ssRNA</a:t>
            </a:r>
            <a:endParaRPr b="1" sz="2000"/>
          </a:p>
        </p:txBody>
      </p:sp>
      <p:sp>
        <p:nvSpPr>
          <p:cNvPr id="391" name="Google Shape;391;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-ssRNA</a:t>
            </a:r>
            <a:endParaRPr b="1" sz="2000"/>
          </a:p>
        </p:txBody>
      </p:sp>
      <p:sp>
        <p:nvSpPr>
          <p:cNvPr id="392" name="Google Shape;392;p51"/>
          <p:cNvSpPr/>
          <p:nvPr/>
        </p:nvSpPr>
        <p:spPr>
          <a:xfrm>
            <a:off x="989500" y="2556025"/>
            <a:ext cx="3257400" cy="769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93" name="Google Shape;393;p51"/>
          <p:cNvPicPr preferRelativeResize="0"/>
          <p:nvPr/>
        </p:nvPicPr>
        <p:blipFill>
          <a:blip r:embed="rId4">
            <a:alphaModFix/>
          </a:blip>
          <a:stretch>
            <a:fillRect/>
          </a:stretch>
        </p:blipFill>
        <p:spPr>
          <a:xfrm>
            <a:off x="5011637" y="1263213"/>
            <a:ext cx="3820669" cy="23196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Work in the Research Landscape</a:t>
            </a:r>
            <a:endParaRPr/>
          </a:p>
        </p:txBody>
      </p:sp>
      <p:sp>
        <p:nvSpPr>
          <p:cNvPr id="399" name="Google Shape;399;p52"/>
          <p:cNvSpPr txBox="1"/>
          <p:nvPr>
            <p:ph idx="1" type="body"/>
          </p:nvPr>
        </p:nvSpPr>
        <p:spPr>
          <a:xfrm>
            <a:off x="389775" y="1130550"/>
            <a:ext cx="8520600" cy="3619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600"/>
              <a:t>Prior work has focused on:</a:t>
            </a:r>
            <a:endParaRPr sz="1600"/>
          </a:p>
          <a:p>
            <a:pPr indent="-298450" lvl="0" marL="457200" rtl="0" algn="l">
              <a:spcBef>
                <a:spcPts val="1200"/>
              </a:spcBef>
              <a:spcAft>
                <a:spcPts val="0"/>
              </a:spcAft>
              <a:buClr>
                <a:schemeClr val="dk2"/>
              </a:buClr>
              <a:buSzPts val="1100"/>
              <a:buFont typeface="Arial"/>
              <a:buChar char="●"/>
            </a:pPr>
            <a:r>
              <a:rPr lang="en" sz="1600"/>
              <a:t>Lab Work</a:t>
            </a:r>
            <a:endParaRPr sz="1600"/>
          </a:p>
          <a:p>
            <a:pPr indent="-298450" lvl="0" marL="457200" rtl="0" algn="l">
              <a:spcBef>
                <a:spcPts val="0"/>
              </a:spcBef>
              <a:spcAft>
                <a:spcPts val="0"/>
              </a:spcAft>
              <a:buClr>
                <a:schemeClr val="dk2"/>
              </a:buClr>
              <a:buSzPts val="1100"/>
              <a:buFont typeface="Arial"/>
              <a:buChar char="●"/>
            </a:pPr>
            <a:r>
              <a:rPr lang="en" sz="1600"/>
              <a:t>Alignment (i.e. BLAST)</a:t>
            </a:r>
            <a:endParaRPr sz="1600"/>
          </a:p>
          <a:p>
            <a:pPr indent="0" lvl="0" marL="0" rtl="0" algn="l">
              <a:spcBef>
                <a:spcPts val="1200"/>
              </a:spcBef>
              <a:spcAft>
                <a:spcPts val="0"/>
              </a:spcAft>
              <a:buNone/>
            </a:pPr>
            <a:r>
              <a:rPr lang="en" sz="1600"/>
              <a:t>Machine Learning:</a:t>
            </a:r>
            <a:endParaRPr sz="1600"/>
          </a:p>
          <a:p>
            <a:pPr indent="-298450" lvl="0" marL="457200" rtl="0" algn="l">
              <a:spcBef>
                <a:spcPts val="1200"/>
              </a:spcBef>
              <a:spcAft>
                <a:spcPts val="0"/>
              </a:spcAft>
              <a:buClr>
                <a:schemeClr val="dk2"/>
              </a:buClr>
              <a:buSzPts val="1100"/>
              <a:buFont typeface="Arial"/>
              <a:buChar char="●"/>
            </a:pPr>
            <a:r>
              <a:rPr lang="en" sz="1600"/>
              <a:t>Random Forests</a:t>
            </a:r>
            <a:endParaRPr sz="1600"/>
          </a:p>
          <a:p>
            <a:pPr indent="-330200" lvl="0" marL="457200" marR="381000" rtl="0" algn="l">
              <a:spcBef>
                <a:spcPts val="0"/>
              </a:spcBef>
              <a:spcAft>
                <a:spcPts val="0"/>
              </a:spcAft>
              <a:buClr>
                <a:schemeClr val="dk2"/>
              </a:buClr>
              <a:buSzPts val="1600"/>
              <a:buFont typeface="Arial"/>
              <a:buChar char="●"/>
            </a:pPr>
            <a:r>
              <a:rPr lang="en" sz="1600">
                <a:solidFill>
                  <a:schemeClr val="hlink"/>
                </a:solidFill>
              </a:rPr>
              <a:t>RNAVirHost</a:t>
            </a:r>
            <a:endParaRPr sz="1600"/>
          </a:p>
        </p:txBody>
      </p:sp>
      <p:pic>
        <p:nvPicPr>
          <p:cNvPr id="400" name="Google Shape;400;p52" title="image.png"/>
          <p:cNvPicPr preferRelativeResize="0"/>
          <p:nvPr/>
        </p:nvPicPr>
        <p:blipFill>
          <a:blip r:embed="rId3">
            <a:alphaModFix/>
          </a:blip>
          <a:stretch>
            <a:fillRect/>
          </a:stretch>
        </p:blipFill>
        <p:spPr>
          <a:xfrm>
            <a:off x="0" y="3656400"/>
            <a:ext cx="2642955" cy="1487101"/>
          </a:xfrm>
          <a:prstGeom prst="rect">
            <a:avLst/>
          </a:prstGeom>
          <a:noFill/>
          <a:ln>
            <a:noFill/>
          </a:ln>
        </p:spPr>
      </p:pic>
      <p:pic>
        <p:nvPicPr>
          <p:cNvPr id="401" name="Google Shape;401;p52" title="image.png"/>
          <p:cNvPicPr preferRelativeResize="0"/>
          <p:nvPr/>
        </p:nvPicPr>
        <p:blipFill>
          <a:blip r:embed="rId4">
            <a:alphaModFix/>
          </a:blip>
          <a:stretch>
            <a:fillRect/>
          </a:stretch>
        </p:blipFill>
        <p:spPr>
          <a:xfrm>
            <a:off x="2543225" y="3635850"/>
            <a:ext cx="2896950" cy="1528175"/>
          </a:xfrm>
          <a:prstGeom prst="rect">
            <a:avLst/>
          </a:prstGeom>
          <a:noFill/>
          <a:ln>
            <a:noFill/>
          </a:ln>
        </p:spPr>
      </p:pic>
      <p:pic>
        <p:nvPicPr>
          <p:cNvPr id="402" name="Google Shape;402;p52" title="image.png"/>
          <p:cNvPicPr preferRelativeResize="0"/>
          <p:nvPr/>
        </p:nvPicPr>
        <p:blipFill>
          <a:blip r:embed="rId5">
            <a:alphaModFix/>
          </a:blip>
          <a:stretch>
            <a:fillRect/>
          </a:stretch>
        </p:blipFill>
        <p:spPr>
          <a:xfrm>
            <a:off x="5440162" y="2255656"/>
            <a:ext cx="3877825" cy="29083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